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Roboto Condensed" charset="1" panose="02000000000000000000"/>
      <p:regular r:id="rId14"/>
    </p:embeddedFont>
    <p:embeddedFont>
      <p:font typeface="Roboto Condensed Bold" charset="1" panose="02000000000000000000"/>
      <p:regular r:id="rId15"/>
    </p:embeddedFont>
    <p:embeddedFont>
      <p:font typeface="Roboto Condensed Italics" charset="1" panose="02000000000000000000"/>
      <p:regular r:id="rId16"/>
    </p:embeddedFont>
    <p:embeddedFont>
      <p:font typeface="Roboto Condensed Bold Italics" charset="1" panose="02000000000000000000"/>
      <p:regular r:id="rId17"/>
    </p:embeddedFont>
    <p:embeddedFont>
      <p:font typeface="Roboto" charset="1" panose="02000000000000000000"/>
      <p:regular r:id="rId18"/>
    </p:embeddedFont>
    <p:embeddedFont>
      <p:font typeface="Roboto Bold" charset="1" panose="02000000000000000000"/>
      <p:regular r:id="rId19"/>
    </p:embeddedFont>
    <p:embeddedFont>
      <p:font typeface="Roboto Italics" charset="1" panose="02000000000000000000"/>
      <p:regular r:id="rId20"/>
    </p:embeddedFont>
    <p:embeddedFont>
      <p:font typeface="Roboto Bold Italics" charset="1" panose="02000000000000000000"/>
      <p:regular r:id="rId21"/>
    </p:embeddedFont>
    <p:embeddedFont>
      <p:font typeface="Clear Sans Bold" charset="1" panose="020B0803030202020304"/>
      <p:regular r:id="rId22"/>
    </p:embeddedFont>
    <p:embeddedFont>
      <p:font typeface="Clear Sans Bold Italics" charset="1" panose="020B0803030202090304"/>
      <p:regular r:id="rId23"/>
    </p:embeddedFont>
    <p:embeddedFont>
      <p:font typeface="Clear Sans Regular" charset="1" panose="020B0503030202020304"/>
      <p:regular r:id="rId24"/>
    </p:embeddedFont>
    <p:embeddedFont>
      <p:font typeface="Clear Sans Regular Bold" charset="1" panose="020B0603030202020304"/>
      <p:regular r:id="rId25"/>
    </p:embeddedFont>
    <p:embeddedFont>
      <p:font typeface="Clear Sans Regular Italics" charset="1" panose="020B0503030202090304"/>
      <p:regular r:id="rId26"/>
    </p:embeddedFont>
    <p:embeddedFont>
      <p:font typeface="Clear Sans Regular Bold Italics" charset="1" panose="020B0603030202090304"/>
      <p:regular r:id="rId27"/>
    </p:embeddedFont>
    <p:embeddedFont>
      <p:font typeface="Amsterdam One" charset="1" panose="02000500000000000000"/>
      <p:regular r:id="rId28"/>
    </p:embeddedFont>
    <p:embeddedFont>
      <p:font typeface="Amsterdam One Italics" charset="1" panose="02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1241" r="0" b="12088"/>
          <a:stretch>
            <a:fillRect/>
          </a:stretch>
        </p:blipFill>
        <p:spPr>
          <a:xfrm flipH="false" flipV="false" rot="0">
            <a:off x="2455186" y="7895378"/>
            <a:ext cx="15982650" cy="2534795"/>
          </a:xfrm>
          <a:prstGeom prst="rect">
            <a:avLst/>
          </a:prstGeom>
        </p:spPr>
      </p:pic>
      <p:grpSp>
        <p:nvGrpSpPr>
          <p:cNvPr name="Group 3" id="3"/>
          <p:cNvGrpSpPr/>
          <p:nvPr/>
        </p:nvGrpSpPr>
        <p:grpSpPr>
          <a:xfrm rot="0">
            <a:off x="16077218" y="7304337"/>
            <a:ext cx="1182082" cy="1182082"/>
            <a:chOff x="0" y="0"/>
            <a:chExt cx="1576109" cy="1576109"/>
          </a:xfrm>
        </p:grpSpPr>
        <p:grpSp>
          <p:nvGrpSpPr>
            <p:cNvPr name="Group 4" id="4"/>
            <p:cNvGrpSpPr/>
            <p:nvPr/>
          </p:nvGrpSpPr>
          <p:grpSpPr>
            <a:xfrm rot="0">
              <a:off x="0" y="0"/>
              <a:ext cx="1576109" cy="1576109"/>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6" id="6"/>
            <p:cNvSpPr txBox="true"/>
            <p:nvPr/>
          </p:nvSpPr>
          <p:spPr>
            <a:xfrm rot="0">
              <a:off x="158991" y="494392"/>
              <a:ext cx="1258126" cy="526701"/>
            </a:xfrm>
            <a:prstGeom prst="rect">
              <a:avLst/>
            </a:prstGeom>
          </p:spPr>
          <p:txBody>
            <a:bodyPr anchor="t" rtlCol="false" tIns="0" lIns="0" bIns="0" rIns="0">
              <a:spAutoFit/>
            </a:bodyPr>
            <a:lstStyle/>
            <a:p>
              <a:pPr algn="ctr">
                <a:lnSpc>
                  <a:spcPts val="2826"/>
                </a:lnSpc>
              </a:pPr>
              <a:r>
                <a:rPr lang="en-US" sz="2826" spc="-84">
                  <a:solidFill>
                    <a:srgbClr val="F7F6F4"/>
                  </a:solidFill>
                  <a:latin typeface="Clear Sans Bold Bold"/>
                </a:rPr>
                <a:t>CCC</a:t>
              </a:r>
            </a:p>
          </p:txBody>
        </p:sp>
      </p:grpSp>
      <p:grpSp>
        <p:nvGrpSpPr>
          <p:cNvPr name="Group 7" id="7"/>
          <p:cNvGrpSpPr/>
          <p:nvPr/>
        </p:nvGrpSpPr>
        <p:grpSpPr>
          <a:xfrm rot="0">
            <a:off x="16901160" y="1028700"/>
            <a:ext cx="358140" cy="358140"/>
            <a:chOff x="0" y="0"/>
            <a:chExt cx="477520" cy="477520"/>
          </a:xfrm>
        </p:grpSpPr>
        <p:grpSp>
          <p:nvGrpSpPr>
            <p:cNvPr name="Group 8" id="8"/>
            <p:cNvGrpSpPr/>
            <p:nvPr/>
          </p:nvGrpSpPr>
          <p:grpSpPr>
            <a:xfrm rot="0">
              <a:off x="0" y="0"/>
              <a:ext cx="477520" cy="77593"/>
              <a:chOff x="0" y="0"/>
              <a:chExt cx="1913890" cy="310990"/>
            </a:xfrm>
          </p:grpSpPr>
          <p:sp>
            <p:nvSpPr>
              <p:cNvPr name="Freeform 9" id="9"/>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0" id="10"/>
            <p:cNvGrpSpPr/>
            <p:nvPr/>
          </p:nvGrpSpPr>
          <p:grpSpPr>
            <a:xfrm rot="0">
              <a:off x="0" y="199964"/>
              <a:ext cx="477520" cy="77593"/>
              <a:chOff x="0" y="0"/>
              <a:chExt cx="1913890" cy="310990"/>
            </a:xfrm>
          </p:grpSpPr>
          <p:sp>
            <p:nvSpPr>
              <p:cNvPr name="Freeform 11" id="11"/>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2" id="12"/>
            <p:cNvGrpSpPr/>
            <p:nvPr/>
          </p:nvGrpSpPr>
          <p:grpSpPr>
            <a:xfrm rot="0">
              <a:off x="0" y="399927"/>
              <a:ext cx="477520" cy="77593"/>
              <a:chOff x="0" y="0"/>
              <a:chExt cx="1913890" cy="310990"/>
            </a:xfrm>
          </p:grpSpPr>
          <p:sp>
            <p:nvSpPr>
              <p:cNvPr name="Freeform 13" id="13"/>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pic>
        <p:nvPicPr>
          <p:cNvPr name="Picture 14" id="14"/>
          <p:cNvPicPr>
            <a:picLocks noChangeAspect="true"/>
          </p:cNvPicPr>
          <p:nvPr/>
        </p:nvPicPr>
        <p:blipFill>
          <a:blip r:embed="rId3"/>
          <a:srcRect l="0" t="29455" r="1202" b="24329"/>
          <a:stretch>
            <a:fillRect/>
          </a:stretch>
        </p:blipFill>
        <p:spPr>
          <a:xfrm flipH="false" flipV="false" rot="0">
            <a:off x="2455186" y="3108433"/>
            <a:ext cx="8701138" cy="4070134"/>
          </a:xfrm>
          <a:prstGeom prst="rect">
            <a:avLst/>
          </a:prstGeom>
        </p:spPr>
      </p:pic>
      <p:sp>
        <p:nvSpPr>
          <p:cNvPr name="TextBox 15" id="15"/>
          <p:cNvSpPr txBox="true"/>
          <p:nvPr/>
        </p:nvSpPr>
        <p:spPr>
          <a:xfrm rot="0">
            <a:off x="1028700" y="8852535"/>
            <a:ext cx="849124"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01.</a:t>
            </a:r>
          </a:p>
        </p:txBody>
      </p:sp>
      <p:sp>
        <p:nvSpPr>
          <p:cNvPr name="TextBox 16" id="16"/>
          <p:cNvSpPr txBox="true"/>
          <p:nvPr/>
        </p:nvSpPr>
        <p:spPr>
          <a:xfrm rot="0">
            <a:off x="1028700" y="1169670"/>
            <a:ext cx="7421582" cy="306705"/>
          </a:xfrm>
          <a:prstGeom prst="rect">
            <a:avLst/>
          </a:prstGeom>
        </p:spPr>
        <p:txBody>
          <a:bodyPr anchor="t" rtlCol="false" tIns="0" lIns="0" bIns="0" rIns="0">
            <a:spAutoFit/>
          </a:bodyPr>
          <a:lstStyle/>
          <a:p>
            <a:pPr algn="just"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504950" y="3687095"/>
            <a:ext cx="4621105" cy="5615777"/>
            <a:chOff x="0" y="0"/>
            <a:chExt cx="6161474" cy="7487703"/>
          </a:xfrm>
        </p:grpSpPr>
        <p:grpSp>
          <p:nvGrpSpPr>
            <p:cNvPr name="Group 10" id="10"/>
            <p:cNvGrpSpPr/>
            <p:nvPr/>
          </p:nvGrpSpPr>
          <p:grpSpPr>
            <a:xfrm rot="0">
              <a:off x="0" y="0"/>
              <a:ext cx="6161474" cy="7487703"/>
              <a:chOff x="0" y="0"/>
              <a:chExt cx="1563189" cy="1899658"/>
            </a:xfrm>
          </p:grpSpPr>
          <p:sp>
            <p:nvSpPr>
              <p:cNvPr name="Freeform 11" id="11"/>
              <p:cNvSpPr/>
              <p:nvPr/>
            </p:nvSpPr>
            <p:spPr>
              <a:xfrm>
                <a:off x="0" y="0"/>
                <a:ext cx="1563189" cy="1899658"/>
              </a:xfrm>
              <a:custGeom>
                <a:avLst/>
                <a:gdLst/>
                <a:ahLst/>
                <a:cxnLst/>
                <a:rect r="r" b="b" t="t" l="l"/>
                <a:pathLst>
                  <a:path h="1899658" w="1563189">
                    <a:moveTo>
                      <a:pt x="1438729" y="1899658"/>
                    </a:moveTo>
                    <a:lnTo>
                      <a:pt x="124460" y="1899658"/>
                    </a:lnTo>
                    <a:cubicBezTo>
                      <a:pt x="55880" y="1899658"/>
                      <a:pt x="0" y="1843778"/>
                      <a:pt x="0" y="1775198"/>
                    </a:cubicBezTo>
                    <a:lnTo>
                      <a:pt x="0" y="124460"/>
                    </a:lnTo>
                    <a:cubicBezTo>
                      <a:pt x="0" y="55880"/>
                      <a:pt x="55880" y="0"/>
                      <a:pt x="124460" y="0"/>
                    </a:cubicBezTo>
                    <a:lnTo>
                      <a:pt x="1438729" y="0"/>
                    </a:lnTo>
                    <a:cubicBezTo>
                      <a:pt x="1507309" y="0"/>
                      <a:pt x="1563189" y="55880"/>
                      <a:pt x="1563189" y="124460"/>
                    </a:cubicBezTo>
                    <a:lnTo>
                      <a:pt x="1563189" y="1775198"/>
                    </a:lnTo>
                    <a:cubicBezTo>
                      <a:pt x="1563189" y="1843778"/>
                      <a:pt x="1507309" y="1899658"/>
                      <a:pt x="1438729" y="1899658"/>
                    </a:cubicBezTo>
                    <a:close/>
                  </a:path>
                </a:pathLst>
              </a:custGeom>
              <a:solidFill>
                <a:srgbClr val="FFFFFF"/>
              </a:solidFill>
            </p:spPr>
          </p:sp>
        </p:grpSp>
        <p:sp>
          <p:nvSpPr>
            <p:cNvPr name="TextBox 12" id="12"/>
            <p:cNvSpPr txBox="true"/>
            <p:nvPr/>
          </p:nvSpPr>
          <p:spPr>
            <a:xfrm rot="0">
              <a:off x="543703" y="2255414"/>
              <a:ext cx="5074068" cy="36084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To know the</a:t>
              </a:r>
              <a:r>
                <a:rPr lang="en-US" sz="2200" spc="-21">
                  <a:solidFill>
                    <a:srgbClr val="6F8090"/>
                  </a:solidFill>
                  <a:latin typeface="Clear Sans Regular Bold"/>
                </a:rPr>
                <a:t> nature of each stratum and engineering properties of the soil and rock, which may affect the design and mode of construction of the proposed structure and foundation</a:t>
              </a:r>
            </a:p>
          </p:txBody>
        </p:sp>
        <p:sp>
          <p:nvSpPr>
            <p:cNvPr name="TextBox 13" id="13"/>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7</a:t>
              </a:r>
            </a:p>
          </p:txBody>
        </p:sp>
      </p:grpSp>
      <p:grpSp>
        <p:nvGrpSpPr>
          <p:cNvPr name="Group 14" id="14"/>
          <p:cNvGrpSpPr/>
          <p:nvPr/>
        </p:nvGrpSpPr>
        <p:grpSpPr>
          <a:xfrm rot="0">
            <a:off x="12638195" y="3804637"/>
            <a:ext cx="4621105" cy="4806152"/>
            <a:chOff x="0" y="0"/>
            <a:chExt cx="6161474" cy="6408203"/>
          </a:xfrm>
        </p:grpSpPr>
        <p:grpSp>
          <p:nvGrpSpPr>
            <p:cNvPr name="Group 15" id="15"/>
            <p:cNvGrpSpPr/>
            <p:nvPr/>
          </p:nvGrpSpPr>
          <p:grpSpPr>
            <a:xfrm rot="0">
              <a:off x="0" y="0"/>
              <a:ext cx="6161474" cy="6408203"/>
              <a:chOff x="0" y="0"/>
              <a:chExt cx="1563189" cy="1625785"/>
            </a:xfrm>
          </p:grpSpPr>
          <p:sp>
            <p:nvSpPr>
              <p:cNvPr name="Freeform 16" id="16"/>
              <p:cNvSpPr/>
              <p:nvPr/>
            </p:nvSpPr>
            <p:spPr>
              <a:xfrm>
                <a:off x="0" y="0"/>
                <a:ext cx="1563189" cy="1625785"/>
              </a:xfrm>
              <a:custGeom>
                <a:avLst/>
                <a:gdLst/>
                <a:ahLst/>
                <a:cxnLst/>
                <a:rect r="r" b="b" t="t" l="l"/>
                <a:pathLst>
                  <a:path h="1625785" w="1563189">
                    <a:moveTo>
                      <a:pt x="1438729" y="1625785"/>
                    </a:moveTo>
                    <a:lnTo>
                      <a:pt x="124460" y="1625785"/>
                    </a:lnTo>
                    <a:cubicBezTo>
                      <a:pt x="55880" y="1625785"/>
                      <a:pt x="0" y="1569905"/>
                      <a:pt x="0" y="1501325"/>
                    </a:cubicBezTo>
                    <a:lnTo>
                      <a:pt x="0" y="124460"/>
                    </a:lnTo>
                    <a:cubicBezTo>
                      <a:pt x="0" y="55880"/>
                      <a:pt x="55880" y="0"/>
                      <a:pt x="124460" y="0"/>
                    </a:cubicBezTo>
                    <a:lnTo>
                      <a:pt x="1438729" y="0"/>
                    </a:lnTo>
                    <a:cubicBezTo>
                      <a:pt x="1507309" y="0"/>
                      <a:pt x="1563189" y="55880"/>
                      <a:pt x="1563189" y="124460"/>
                    </a:cubicBezTo>
                    <a:lnTo>
                      <a:pt x="1563189" y="1501325"/>
                    </a:lnTo>
                    <a:cubicBezTo>
                      <a:pt x="1563189" y="1569905"/>
                      <a:pt x="1507309" y="1625785"/>
                      <a:pt x="1438729" y="1625785"/>
                    </a:cubicBezTo>
                    <a:close/>
                  </a:path>
                </a:pathLst>
              </a:custGeom>
              <a:solidFill>
                <a:srgbClr val="FFFFFF"/>
              </a:solidFill>
            </p:spPr>
          </p:sp>
        </p:grpSp>
        <p:sp>
          <p:nvSpPr>
            <p:cNvPr name="TextBox 17" id="17"/>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9</a:t>
              </a:r>
            </a:p>
          </p:txBody>
        </p:sp>
        <p:sp>
          <p:nvSpPr>
            <p:cNvPr name="TextBox 18" id="18"/>
            <p:cNvSpPr txBox="true"/>
            <p:nvPr/>
          </p:nvSpPr>
          <p:spPr>
            <a:xfrm rot="0">
              <a:off x="543703" y="2255414"/>
              <a:ext cx="5074068" cy="20463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To find out the sources of construction material and selection of sites for disposal</a:t>
              </a:r>
              <a:r>
                <a:rPr lang="en-US" sz="2200" spc="-21">
                  <a:solidFill>
                    <a:srgbClr val="6F8090"/>
                  </a:solidFill>
                  <a:latin typeface="Clear Sans Regular Bold"/>
                </a:rPr>
                <a:t> of water or surplus material</a:t>
              </a:r>
            </a:p>
          </p:txBody>
        </p:sp>
        <p:sp>
          <p:nvSpPr>
            <p:cNvPr name="TextBox 19" id="19"/>
            <p:cNvSpPr txBox="true"/>
            <p:nvPr/>
          </p:nvSpPr>
          <p:spPr>
            <a:xfrm rot="0">
              <a:off x="543703" y="4748048"/>
              <a:ext cx="5074068" cy="427355"/>
            </a:xfrm>
            <a:prstGeom prst="rect">
              <a:avLst/>
            </a:prstGeom>
          </p:spPr>
          <p:txBody>
            <a:bodyPr anchor="t" rtlCol="false" tIns="0" lIns="0" bIns="0" rIns="0">
              <a:spAutoFit/>
            </a:bodyPr>
            <a:lstStyle/>
            <a:p>
              <a:pPr>
                <a:lnSpc>
                  <a:spcPts val="2880"/>
                </a:lnSpc>
              </a:pPr>
            </a:p>
          </p:txBody>
        </p:sp>
      </p:grpSp>
      <p:sp>
        <p:nvSpPr>
          <p:cNvPr name="TextBox 20" id="20"/>
          <p:cNvSpPr txBox="true"/>
          <p:nvPr/>
        </p:nvSpPr>
        <p:spPr>
          <a:xfrm rot="0">
            <a:off x="2732395" y="1245870"/>
            <a:ext cx="12823211" cy="720725"/>
          </a:xfrm>
          <a:prstGeom prst="rect">
            <a:avLst/>
          </a:prstGeom>
        </p:spPr>
        <p:txBody>
          <a:bodyPr anchor="t" rtlCol="false" tIns="0" lIns="0" bIns="0" rIns="0">
            <a:spAutoFit/>
          </a:bodyPr>
          <a:lstStyle/>
          <a:p>
            <a:pPr algn="ctr" marL="0" indent="0" lvl="0">
              <a:lnSpc>
                <a:spcPts val="5500"/>
              </a:lnSpc>
              <a:spcBef>
                <a:spcPct val="0"/>
              </a:spcBef>
            </a:pPr>
            <a:r>
              <a:rPr lang="en-US" sz="5000" spc="-150">
                <a:solidFill>
                  <a:srgbClr val="3D4248"/>
                </a:solidFill>
                <a:latin typeface="Clear Sans Regular"/>
              </a:rPr>
              <a:t>Site Investigation Purpose and Objectives</a:t>
            </a:r>
          </a:p>
        </p:txBody>
      </p:sp>
      <p:sp>
        <p:nvSpPr>
          <p:cNvPr name="TextBox 21" id="21"/>
          <p:cNvSpPr txBox="true"/>
          <p:nvPr/>
        </p:nvSpPr>
        <p:spPr>
          <a:xfrm rot="0">
            <a:off x="102870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10.</a:t>
            </a:r>
          </a:p>
        </p:txBody>
      </p:sp>
      <p:sp>
        <p:nvSpPr>
          <p:cNvPr name="TextBox 22" id="22"/>
          <p:cNvSpPr txBox="true"/>
          <p:nvPr/>
        </p:nvSpPr>
        <p:spPr>
          <a:xfrm rot="0">
            <a:off x="983771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grpSp>
        <p:nvGrpSpPr>
          <p:cNvPr name="Group 23" id="23"/>
          <p:cNvGrpSpPr/>
          <p:nvPr/>
        </p:nvGrpSpPr>
        <p:grpSpPr>
          <a:xfrm rot="0">
            <a:off x="6833447" y="3804637"/>
            <a:ext cx="4621105" cy="4834727"/>
            <a:chOff x="0" y="0"/>
            <a:chExt cx="6161474" cy="6446303"/>
          </a:xfrm>
        </p:grpSpPr>
        <p:grpSp>
          <p:nvGrpSpPr>
            <p:cNvPr name="Group 24" id="24"/>
            <p:cNvGrpSpPr/>
            <p:nvPr/>
          </p:nvGrpSpPr>
          <p:grpSpPr>
            <a:xfrm rot="0">
              <a:off x="0" y="0"/>
              <a:ext cx="6161474" cy="6446303"/>
              <a:chOff x="0" y="0"/>
              <a:chExt cx="1563189" cy="1635451"/>
            </a:xfrm>
          </p:grpSpPr>
          <p:sp>
            <p:nvSpPr>
              <p:cNvPr name="Freeform 25" id="25"/>
              <p:cNvSpPr/>
              <p:nvPr/>
            </p:nvSpPr>
            <p:spPr>
              <a:xfrm>
                <a:off x="0" y="0"/>
                <a:ext cx="1563189" cy="1635451"/>
              </a:xfrm>
              <a:custGeom>
                <a:avLst/>
                <a:gdLst/>
                <a:ahLst/>
                <a:cxnLst/>
                <a:rect r="r" b="b" t="t" l="l"/>
                <a:pathLst>
                  <a:path h="1635451" w="1563189">
                    <a:moveTo>
                      <a:pt x="1438729" y="1635451"/>
                    </a:moveTo>
                    <a:lnTo>
                      <a:pt x="124460" y="1635451"/>
                    </a:lnTo>
                    <a:cubicBezTo>
                      <a:pt x="55880" y="1635451"/>
                      <a:pt x="0" y="1579571"/>
                      <a:pt x="0" y="1510991"/>
                    </a:cubicBezTo>
                    <a:lnTo>
                      <a:pt x="0" y="124460"/>
                    </a:lnTo>
                    <a:cubicBezTo>
                      <a:pt x="0" y="55880"/>
                      <a:pt x="55880" y="0"/>
                      <a:pt x="124460" y="0"/>
                    </a:cubicBezTo>
                    <a:lnTo>
                      <a:pt x="1438729" y="0"/>
                    </a:lnTo>
                    <a:cubicBezTo>
                      <a:pt x="1507309" y="0"/>
                      <a:pt x="1563189" y="55880"/>
                      <a:pt x="1563189" y="124460"/>
                    </a:cubicBezTo>
                    <a:lnTo>
                      <a:pt x="1563189" y="1510991"/>
                    </a:lnTo>
                    <a:cubicBezTo>
                      <a:pt x="1563189" y="1579571"/>
                      <a:pt x="1507309" y="1635451"/>
                      <a:pt x="1438729" y="1635451"/>
                    </a:cubicBezTo>
                    <a:close/>
                  </a:path>
                </a:pathLst>
              </a:custGeom>
              <a:solidFill>
                <a:srgbClr val="FFFFFF"/>
              </a:solidFill>
            </p:spPr>
          </p:sp>
        </p:grpSp>
        <p:sp>
          <p:nvSpPr>
            <p:cNvPr name="TextBox 26" id="26"/>
            <p:cNvSpPr txBox="true"/>
            <p:nvPr/>
          </p:nvSpPr>
          <p:spPr>
            <a:xfrm rot="0">
              <a:off x="543703" y="2255414"/>
              <a:ext cx="5074068" cy="25670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To foresee and provide</a:t>
              </a:r>
              <a:r>
                <a:rPr lang="en-US" sz="2200" spc="-21">
                  <a:solidFill>
                    <a:srgbClr val="6F8090"/>
                  </a:solidFill>
                  <a:latin typeface="Clear Sans Regular Bold"/>
                </a:rPr>
                <a:t> against difficulties that may arise during construction due to ground and other local conditions</a:t>
              </a:r>
            </a:p>
          </p:txBody>
        </p:sp>
        <p:sp>
          <p:nvSpPr>
            <p:cNvPr name="TextBox 27" id="27"/>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8</a:t>
              </a: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504950" y="3687095"/>
            <a:ext cx="4621105" cy="4834727"/>
            <a:chOff x="0" y="0"/>
            <a:chExt cx="6161474" cy="6446303"/>
          </a:xfrm>
        </p:grpSpPr>
        <p:grpSp>
          <p:nvGrpSpPr>
            <p:cNvPr name="Group 10" id="10"/>
            <p:cNvGrpSpPr/>
            <p:nvPr/>
          </p:nvGrpSpPr>
          <p:grpSpPr>
            <a:xfrm rot="0">
              <a:off x="0" y="0"/>
              <a:ext cx="6161474" cy="6446303"/>
              <a:chOff x="0" y="0"/>
              <a:chExt cx="1563189" cy="1635451"/>
            </a:xfrm>
          </p:grpSpPr>
          <p:sp>
            <p:nvSpPr>
              <p:cNvPr name="Freeform 11" id="11"/>
              <p:cNvSpPr/>
              <p:nvPr/>
            </p:nvSpPr>
            <p:spPr>
              <a:xfrm>
                <a:off x="0" y="0"/>
                <a:ext cx="1563189" cy="1635451"/>
              </a:xfrm>
              <a:custGeom>
                <a:avLst/>
                <a:gdLst/>
                <a:ahLst/>
                <a:cxnLst/>
                <a:rect r="r" b="b" t="t" l="l"/>
                <a:pathLst>
                  <a:path h="1635451" w="1563189">
                    <a:moveTo>
                      <a:pt x="1438729" y="1635451"/>
                    </a:moveTo>
                    <a:lnTo>
                      <a:pt x="124460" y="1635451"/>
                    </a:lnTo>
                    <a:cubicBezTo>
                      <a:pt x="55880" y="1635451"/>
                      <a:pt x="0" y="1579571"/>
                      <a:pt x="0" y="1510991"/>
                    </a:cubicBezTo>
                    <a:lnTo>
                      <a:pt x="0" y="124460"/>
                    </a:lnTo>
                    <a:cubicBezTo>
                      <a:pt x="0" y="55880"/>
                      <a:pt x="55880" y="0"/>
                      <a:pt x="124460" y="0"/>
                    </a:cubicBezTo>
                    <a:lnTo>
                      <a:pt x="1438729" y="0"/>
                    </a:lnTo>
                    <a:cubicBezTo>
                      <a:pt x="1507309" y="0"/>
                      <a:pt x="1563189" y="55880"/>
                      <a:pt x="1563189" y="124460"/>
                    </a:cubicBezTo>
                    <a:lnTo>
                      <a:pt x="1563189" y="1510991"/>
                    </a:lnTo>
                    <a:cubicBezTo>
                      <a:pt x="1563189" y="1579571"/>
                      <a:pt x="1507309" y="1635451"/>
                      <a:pt x="1438729" y="1635451"/>
                    </a:cubicBezTo>
                    <a:close/>
                  </a:path>
                </a:pathLst>
              </a:custGeom>
              <a:solidFill>
                <a:srgbClr val="FFFFFF"/>
              </a:solidFill>
            </p:spPr>
          </p:sp>
        </p:grpSp>
        <p:sp>
          <p:nvSpPr>
            <p:cNvPr name="TextBox 12" id="12"/>
            <p:cNvSpPr txBox="true"/>
            <p:nvPr/>
          </p:nvSpPr>
          <p:spPr>
            <a:xfrm rot="0">
              <a:off x="543703" y="2255414"/>
              <a:ext cx="5074068" cy="25670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To investigate</a:t>
              </a:r>
              <a:r>
                <a:rPr lang="en-US" sz="2200" spc="-21">
                  <a:solidFill>
                    <a:srgbClr val="6F8090"/>
                  </a:solidFill>
                  <a:latin typeface="Clear Sans Regular Bold"/>
                </a:rPr>
                <a:t> the occurrence or causes of all-natural and man-made changes in conditions and the results arising from such changes</a:t>
              </a:r>
            </a:p>
          </p:txBody>
        </p:sp>
        <p:sp>
          <p:nvSpPr>
            <p:cNvPr name="TextBox 13" id="13"/>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10</a:t>
              </a:r>
            </a:p>
          </p:txBody>
        </p:sp>
      </p:grpSp>
      <p:grpSp>
        <p:nvGrpSpPr>
          <p:cNvPr name="Group 14" id="14"/>
          <p:cNvGrpSpPr/>
          <p:nvPr/>
        </p:nvGrpSpPr>
        <p:grpSpPr>
          <a:xfrm rot="0">
            <a:off x="12638195" y="3804637"/>
            <a:ext cx="4621105" cy="4806152"/>
            <a:chOff x="0" y="0"/>
            <a:chExt cx="6161474" cy="6408203"/>
          </a:xfrm>
        </p:grpSpPr>
        <p:grpSp>
          <p:nvGrpSpPr>
            <p:cNvPr name="Group 15" id="15"/>
            <p:cNvGrpSpPr/>
            <p:nvPr/>
          </p:nvGrpSpPr>
          <p:grpSpPr>
            <a:xfrm rot="0">
              <a:off x="0" y="0"/>
              <a:ext cx="6161474" cy="6408203"/>
              <a:chOff x="0" y="0"/>
              <a:chExt cx="1563189" cy="1625785"/>
            </a:xfrm>
          </p:grpSpPr>
          <p:sp>
            <p:nvSpPr>
              <p:cNvPr name="Freeform 16" id="16"/>
              <p:cNvSpPr/>
              <p:nvPr/>
            </p:nvSpPr>
            <p:spPr>
              <a:xfrm>
                <a:off x="0" y="0"/>
                <a:ext cx="1563189" cy="1625785"/>
              </a:xfrm>
              <a:custGeom>
                <a:avLst/>
                <a:gdLst/>
                <a:ahLst/>
                <a:cxnLst/>
                <a:rect r="r" b="b" t="t" l="l"/>
                <a:pathLst>
                  <a:path h="1625785" w="1563189">
                    <a:moveTo>
                      <a:pt x="1438729" y="1625785"/>
                    </a:moveTo>
                    <a:lnTo>
                      <a:pt x="124460" y="1625785"/>
                    </a:lnTo>
                    <a:cubicBezTo>
                      <a:pt x="55880" y="1625785"/>
                      <a:pt x="0" y="1569905"/>
                      <a:pt x="0" y="1501325"/>
                    </a:cubicBezTo>
                    <a:lnTo>
                      <a:pt x="0" y="124460"/>
                    </a:lnTo>
                    <a:cubicBezTo>
                      <a:pt x="0" y="55880"/>
                      <a:pt x="55880" y="0"/>
                      <a:pt x="124460" y="0"/>
                    </a:cubicBezTo>
                    <a:lnTo>
                      <a:pt x="1438729" y="0"/>
                    </a:lnTo>
                    <a:cubicBezTo>
                      <a:pt x="1507309" y="0"/>
                      <a:pt x="1563189" y="55880"/>
                      <a:pt x="1563189" y="124460"/>
                    </a:cubicBezTo>
                    <a:lnTo>
                      <a:pt x="1563189" y="1501325"/>
                    </a:lnTo>
                    <a:cubicBezTo>
                      <a:pt x="1563189" y="1569905"/>
                      <a:pt x="1507309" y="1625785"/>
                      <a:pt x="1438729" y="1625785"/>
                    </a:cubicBezTo>
                    <a:close/>
                  </a:path>
                </a:pathLst>
              </a:custGeom>
              <a:solidFill>
                <a:srgbClr val="FFFFFF"/>
              </a:solidFill>
            </p:spPr>
          </p:sp>
        </p:grpSp>
        <p:sp>
          <p:nvSpPr>
            <p:cNvPr name="TextBox 17" id="17"/>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12</a:t>
              </a:r>
            </a:p>
          </p:txBody>
        </p:sp>
        <p:sp>
          <p:nvSpPr>
            <p:cNvPr name="TextBox 18" id="18"/>
            <p:cNvSpPr txBox="true"/>
            <p:nvPr/>
          </p:nvSpPr>
          <p:spPr>
            <a:xfrm rot="0">
              <a:off x="543703" y="2255414"/>
              <a:ext cx="5074068" cy="20463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To design for the failed structures or remedial measures for </a:t>
              </a:r>
              <a:r>
                <a:rPr lang="en-US" sz="2200" spc="-21">
                  <a:solidFill>
                    <a:srgbClr val="6F8090"/>
                  </a:solidFill>
                  <a:latin typeface="Clear Sans Regular Bold"/>
                </a:rPr>
                <a:t>the structures deemed to be unsafe</a:t>
              </a:r>
            </a:p>
          </p:txBody>
        </p:sp>
        <p:sp>
          <p:nvSpPr>
            <p:cNvPr name="TextBox 19" id="19"/>
            <p:cNvSpPr txBox="true"/>
            <p:nvPr/>
          </p:nvSpPr>
          <p:spPr>
            <a:xfrm rot="0">
              <a:off x="543703" y="4748048"/>
              <a:ext cx="5074068" cy="427355"/>
            </a:xfrm>
            <a:prstGeom prst="rect">
              <a:avLst/>
            </a:prstGeom>
          </p:spPr>
          <p:txBody>
            <a:bodyPr anchor="t" rtlCol="false" tIns="0" lIns="0" bIns="0" rIns="0">
              <a:spAutoFit/>
            </a:bodyPr>
            <a:lstStyle/>
            <a:p>
              <a:pPr>
                <a:lnSpc>
                  <a:spcPts val="2880"/>
                </a:lnSpc>
              </a:pPr>
            </a:p>
          </p:txBody>
        </p:sp>
      </p:grpSp>
      <p:sp>
        <p:nvSpPr>
          <p:cNvPr name="TextBox 20" id="20"/>
          <p:cNvSpPr txBox="true"/>
          <p:nvPr/>
        </p:nvSpPr>
        <p:spPr>
          <a:xfrm rot="0">
            <a:off x="2732395" y="1245870"/>
            <a:ext cx="12823211" cy="720725"/>
          </a:xfrm>
          <a:prstGeom prst="rect">
            <a:avLst/>
          </a:prstGeom>
        </p:spPr>
        <p:txBody>
          <a:bodyPr anchor="t" rtlCol="false" tIns="0" lIns="0" bIns="0" rIns="0">
            <a:spAutoFit/>
          </a:bodyPr>
          <a:lstStyle/>
          <a:p>
            <a:pPr algn="ctr" marL="0" indent="0" lvl="0">
              <a:lnSpc>
                <a:spcPts val="5500"/>
              </a:lnSpc>
              <a:spcBef>
                <a:spcPct val="0"/>
              </a:spcBef>
            </a:pPr>
            <a:r>
              <a:rPr lang="en-US" sz="5000" spc="-150">
                <a:solidFill>
                  <a:srgbClr val="3D4248"/>
                </a:solidFill>
                <a:latin typeface="Clear Sans Regular"/>
              </a:rPr>
              <a:t>Site Investigation Purpose and Objectives</a:t>
            </a:r>
          </a:p>
        </p:txBody>
      </p:sp>
      <p:sp>
        <p:nvSpPr>
          <p:cNvPr name="TextBox 21" id="21"/>
          <p:cNvSpPr txBox="true"/>
          <p:nvPr/>
        </p:nvSpPr>
        <p:spPr>
          <a:xfrm rot="0">
            <a:off x="102870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11.</a:t>
            </a:r>
          </a:p>
        </p:txBody>
      </p:sp>
      <p:sp>
        <p:nvSpPr>
          <p:cNvPr name="TextBox 22" id="22"/>
          <p:cNvSpPr txBox="true"/>
          <p:nvPr/>
        </p:nvSpPr>
        <p:spPr>
          <a:xfrm rot="0">
            <a:off x="983771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grpSp>
        <p:nvGrpSpPr>
          <p:cNvPr name="Group 23" id="23"/>
          <p:cNvGrpSpPr/>
          <p:nvPr/>
        </p:nvGrpSpPr>
        <p:grpSpPr>
          <a:xfrm rot="0">
            <a:off x="6833447" y="3804637"/>
            <a:ext cx="4621105" cy="4053677"/>
            <a:chOff x="0" y="0"/>
            <a:chExt cx="6161474" cy="5404903"/>
          </a:xfrm>
        </p:grpSpPr>
        <p:grpSp>
          <p:nvGrpSpPr>
            <p:cNvPr name="Group 24" id="24"/>
            <p:cNvGrpSpPr/>
            <p:nvPr/>
          </p:nvGrpSpPr>
          <p:grpSpPr>
            <a:xfrm rot="0">
              <a:off x="0" y="0"/>
              <a:ext cx="6161474" cy="5404903"/>
              <a:chOff x="0" y="0"/>
              <a:chExt cx="1563189" cy="1371244"/>
            </a:xfrm>
          </p:grpSpPr>
          <p:sp>
            <p:nvSpPr>
              <p:cNvPr name="Freeform 25" id="25"/>
              <p:cNvSpPr/>
              <p:nvPr/>
            </p:nvSpPr>
            <p:spPr>
              <a:xfrm>
                <a:off x="0" y="0"/>
                <a:ext cx="1563189" cy="1371244"/>
              </a:xfrm>
              <a:custGeom>
                <a:avLst/>
                <a:gdLst/>
                <a:ahLst/>
                <a:cxnLst/>
                <a:rect r="r" b="b" t="t" l="l"/>
                <a:pathLst>
                  <a:path h="1371244" w="1563189">
                    <a:moveTo>
                      <a:pt x="1438729" y="1371244"/>
                    </a:moveTo>
                    <a:lnTo>
                      <a:pt x="124460" y="1371244"/>
                    </a:lnTo>
                    <a:cubicBezTo>
                      <a:pt x="55880" y="1371244"/>
                      <a:pt x="0" y="1315364"/>
                      <a:pt x="0" y="1246784"/>
                    </a:cubicBezTo>
                    <a:lnTo>
                      <a:pt x="0" y="124460"/>
                    </a:lnTo>
                    <a:cubicBezTo>
                      <a:pt x="0" y="55880"/>
                      <a:pt x="55880" y="0"/>
                      <a:pt x="124460" y="0"/>
                    </a:cubicBezTo>
                    <a:lnTo>
                      <a:pt x="1438729" y="0"/>
                    </a:lnTo>
                    <a:cubicBezTo>
                      <a:pt x="1507309" y="0"/>
                      <a:pt x="1563189" y="55880"/>
                      <a:pt x="1563189" y="124460"/>
                    </a:cubicBezTo>
                    <a:lnTo>
                      <a:pt x="1563189" y="1246784"/>
                    </a:lnTo>
                    <a:cubicBezTo>
                      <a:pt x="1563189" y="1315364"/>
                      <a:pt x="1507309" y="1371244"/>
                      <a:pt x="1438729" y="1371244"/>
                    </a:cubicBezTo>
                    <a:close/>
                  </a:path>
                </a:pathLst>
              </a:custGeom>
              <a:solidFill>
                <a:srgbClr val="FFFFFF"/>
              </a:solidFill>
            </p:spPr>
          </p:sp>
        </p:grpSp>
        <p:sp>
          <p:nvSpPr>
            <p:cNvPr name="TextBox 26" id="26"/>
            <p:cNvSpPr txBox="true"/>
            <p:nvPr/>
          </p:nvSpPr>
          <p:spPr>
            <a:xfrm rot="0">
              <a:off x="543703" y="2255414"/>
              <a:ext cx="5074068" cy="15256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To e</a:t>
              </a:r>
              <a:r>
                <a:rPr lang="en-US" sz="2200" spc="-21">
                  <a:solidFill>
                    <a:srgbClr val="6F8090"/>
                  </a:solidFill>
                  <a:latin typeface="Clear Sans Regular Bold"/>
                </a:rPr>
                <a:t>nsure the safety of surrounding existing structures</a:t>
              </a:r>
            </a:p>
          </p:txBody>
        </p:sp>
        <p:sp>
          <p:nvSpPr>
            <p:cNvPr name="TextBox 27" id="27"/>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11</a:t>
              </a:r>
            </a:p>
          </p:txBody>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12.</a:t>
            </a:r>
          </a:p>
        </p:txBody>
      </p:sp>
      <p:grpSp>
        <p:nvGrpSpPr>
          <p:cNvPr name="Group 10" id="10"/>
          <p:cNvGrpSpPr/>
          <p:nvPr/>
        </p:nvGrpSpPr>
        <p:grpSpPr>
          <a:xfrm rot="0">
            <a:off x="8060021" y="1202655"/>
            <a:ext cx="7917859" cy="2351341"/>
            <a:chOff x="0" y="0"/>
            <a:chExt cx="10557145" cy="3135122"/>
          </a:xfrm>
        </p:grpSpPr>
        <p:grpSp>
          <p:nvGrpSpPr>
            <p:cNvPr name="Group 11" id="11"/>
            <p:cNvGrpSpPr/>
            <p:nvPr/>
          </p:nvGrpSpPr>
          <p:grpSpPr>
            <a:xfrm rot="0">
              <a:off x="0" y="0"/>
              <a:ext cx="10557145" cy="3135122"/>
              <a:chOff x="0" y="0"/>
              <a:chExt cx="2678387" cy="795392"/>
            </a:xfrm>
          </p:grpSpPr>
          <p:sp>
            <p:nvSpPr>
              <p:cNvPr name="Freeform 12" id="12"/>
              <p:cNvSpPr/>
              <p:nvPr/>
            </p:nvSpPr>
            <p:spPr>
              <a:xfrm>
                <a:off x="0" y="0"/>
                <a:ext cx="2678387" cy="795392"/>
              </a:xfrm>
              <a:custGeom>
                <a:avLst/>
                <a:gdLst/>
                <a:ahLst/>
                <a:cxnLst/>
                <a:rect r="r" b="b" t="t" l="l"/>
                <a:pathLst>
                  <a:path h="795392" w="2678387">
                    <a:moveTo>
                      <a:pt x="2553927" y="795392"/>
                    </a:moveTo>
                    <a:lnTo>
                      <a:pt x="124460" y="795392"/>
                    </a:lnTo>
                    <a:cubicBezTo>
                      <a:pt x="55880" y="795392"/>
                      <a:pt x="0" y="739512"/>
                      <a:pt x="0" y="670932"/>
                    </a:cubicBezTo>
                    <a:lnTo>
                      <a:pt x="0" y="124460"/>
                    </a:lnTo>
                    <a:cubicBezTo>
                      <a:pt x="0" y="55880"/>
                      <a:pt x="55880" y="0"/>
                      <a:pt x="124460" y="0"/>
                    </a:cubicBezTo>
                    <a:lnTo>
                      <a:pt x="2553927" y="0"/>
                    </a:lnTo>
                    <a:cubicBezTo>
                      <a:pt x="2622507" y="0"/>
                      <a:pt x="2678387" y="55880"/>
                      <a:pt x="2678387" y="124460"/>
                    </a:cubicBezTo>
                    <a:lnTo>
                      <a:pt x="2678387" y="670932"/>
                    </a:lnTo>
                    <a:cubicBezTo>
                      <a:pt x="2678387" y="739512"/>
                      <a:pt x="2622507" y="795392"/>
                      <a:pt x="2553927" y="795392"/>
                    </a:cubicBezTo>
                    <a:close/>
                  </a:path>
                </a:pathLst>
              </a:custGeom>
              <a:solidFill>
                <a:srgbClr val="FFFFFF"/>
              </a:solidFill>
            </p:spPr>
          </p:sp>
        </p:grpSp>
        <p:sp>
          <p:nvSpPr>
            <p:cNvPr name="TextBox 13" id="13"/>
            <p:cNvSpPr txBox="true"/>
            <p:nvPr/>
          </p:nvSpPr>
          <p:spPr>
            <a:xfrm rot="0">
              <a:off x="1606508" y="558988"/>
              <a:ext cx="8263509" cy="4842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Reconnaissance Survey</a:t>
              </a:r>
            </a:p>
          </p:txBody>
        </p:sp>
        <p:sp>
          <p:nvSpPr>
            <p:cNvPr name="TextBox 14" id="14"/>
            <p:cNvSpPr txBox="true"/>
            <p:nvPr/>
          </p:nvSpPr>
          <p:spPr>
            <a:xfrm rot="0">
              <a:off x="738256" y="1588174"/>
              <a:ext cx="9131761" cy="909955"/>
            </a:xfrm>
            <a:prstGeom prst="rect">
              <a:avLst/>
            </a:prstGeom>
          </p:spPr>
          <p:txBody>
            <a:bodyPr anchor="t" rtlCol="false" tIns="0" lIns="0" bIns="0" rIns="0">
              <a:spAutoFit/>
            </a:bodyPr>
            <a:lstStyle/>
            <a:p>
              <a:pPr marL="388620" indent="-194310" lvl="1">
                <a:lnSpc>
                  <a:spcPts val="2880"/>
                </a:lnSpc>
                <a:buFont typeface="Arial"/>
                <a:buChar char="•"/>
              </a:pPr>
              <a:r>
                <a:rPr lang="en-US" sz="1800" spc="36">
                  <a:solidFill>
                    <a:srgbClr val="3D4248"/>
                  </a:solidFill>
                  <a:latin typeface="Clear Sans Regular"/>
                </a:rPr>
                <a:t>Desk Study Survey</a:t>
              </a:r>
            </a:p>
            <a:p>
              <a:pPr marL="388620" indent="-194310" lvl="1">
                <a:lnSpc>
                  <a:spcPts val="2880"/>
                </a:lnSpc>
                <a:buFont typeface="Arial"/>
                <a:buChar char="•"/>
              </a:pPr>
              <a:r>
                <a:rPr lang="en-US" sz="1800" spc="36">
                  <a:solidFill>
                    <a:srgbClr val="3D4248"/>
                  </a:solidFill>
                  <a:latin typeface="Clear Sans Regular"/>
                </a:rPr>
                <a:t>Walk-Over Survey</a:t>
              </a:r>
            </a:p>
          </p:txBody>
        </p:sp>
        <p:grpSp>
          <p:nvGrpSpPr>
            <p:cNvPr name="Group 15" id="15"/>
            <p:cNvGrpSpPr/>
            <p:nvPr/>
          </p:nvGrpSpPr>
          <p:grpSpPr>
            <a:xfrm rot="0">
              <a:off x="738256" y="587548"/>
              <a:ext cx="455733" cy="455733"/>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grpSp>
        <p:nvGrpSpPr>
          <p:cNvPr name="Group 17" id="17"/>
          <p:cNvGrpSpPr/>
          <p:nvPr/>
        </p:nvGrpSpPr>
        <p:grpSpPr>
          <a:xfrm rot="0">
            <a:off x="8060021" y="3992261"/>
            <a:ext cx="7917859" cy="2533725"/>
            <a:chOff x="0" y="0"/>
            <a:chExt cx="2678387" cy="857087"/>
          </a:xfrm>
        </p:grpSpPr>
        <p:sp>
          <p:nvSpPr>
            <p:cNvPr name="Freeform 18" id="18"/>
            <p:cNvSpPr/>
            <p:nvPr/>
          </p:nvSpPr>
          <p:spPr>
            <a:xfrm>
              <a:off x="0" y="0"/>
              <a:ext cx="2678387" cy="857087"/>
            </a:xfrm>
            <a:custGeom>
              <a:avLst/>
              <a:gdLst/>
              <a:ahLst/>
              <a:cxnLst/>
              <a:rect r="r" b="b" t="t" l="l"/>
              <a:pathLst>
                <a:path h="857087" w="2678387">
                  <a:moveTo>
                    <a:pt x="2553927" y="857087"/>
                  </a:moveTo>
                  <a:lnTo>
                    <a:pt x="124460" y="857087"/>
                  </a:lnTo>
                  <a:cubicBezTo>
                    <a:pt x="55880" y="857087"/>
                    <a:pt x="0" y="801207"/>
                    <a:pt x="0" y="732627"/>
                  </a:cubicBezTo>
                  <a:lnTo>
                    <a:pt x="0" y="124460"/>
                  </a:lnTo>
                  <a:cubicBezTo>
                    <a:pt x="0" y="55880"/>
                    <a:pt x="55880" y="0"/>
                    <a:pt x="124460" y="0"/>
                  </a:cubicBezTo>
                  <a:lnTo>
                    <a:pt x="2553927" y="0"/>
                  </a:lnTo>
                  <a:cubicBezTo>
                    <a:pt x="2622507" y="0"/>
                    <a:pt x="2678387" y="55880"/>
                    <a:pt x="2678387" y="124460"/>
                  </a:cubicBezTo>
                  <a:lnTo>
                    <a:pt x="2678387" y="732627"/>
                  </a:lnTo>
                  <a:cubicBezTo>
                    <a:pt x="2678387" y="801207"/>
                    <a:pt x="2622507" y="857087"/>
                    <a:pt x="2553927" y="857087"/>
                  </a:cubicBezTo>
                  <a:close/>
                </a:path>
              </a:pathLst>
            </a:custGeom>
            <a:solidFill>
              <a:srgbClr val="FFFFFF"/>
            </a:solidFill>
          </p:spPr>
        </p:sp>
      </p:grpSp>
      <p:sp>
        <p:nvSpPr>
          <p:cNvPr name="TextBox 19" id="19"/>
          <p:cNvSpPr txBox="true"/>
          <p:nvPr/>
        </p:nvSpPr>
        <p:spPr>
          <a:xfrm rot="0">
            <a:off x="9264902" y="4384700"/>
            <a:ext cx="6197632" cy="372745"/>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Preliminary Survey</a:t>
            </a:r>
          </a:p>
        </p:txBody>
      </p:sp>
      <p:grpSp>
        <p:nvGrpSpPr>
          <p:cNvPr name="Group 20" id="20"/>
          <p:cNvGrpSpPr/>
          <p:nvPr/>
        </p:nvGrpSpPr>
        <p:grpSpPr>
          <a:xfrm rot="0">
            <a:off x="8597507" y="4415645"/>
            <a:ext cx="341800" cy="341800"/>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22" id="22"/>
          <p:cNvGrpSpPr/>
          <p:nvPr/>
        </p:nvGrpSpPr>
        <p:grpSpPr>
          <a:xfrm rot="0">
            <a:off x="8060021" y="6733003"/>
            <a:ext cx="7917859" cy="2713291"/>
            <a:chOff x="0" y="0"/>
            <a:chExt cx="2678387" cy="917829"/>
          </a:xfrm>
        </p:grpSpPr>
        <p:sp>
          <p:nvSpPr>
            <p:cNvPr name="Freeform 23" id="23"/>
            <p:cNvSpPr/>
            <p:nvPr/>
          </p:nvSpPr>
          <p:spPr>
            <a:xfrm>
              <a:off x="0" y="0"/>
              <a:ext cx="2678387" cy="917830"/>
            </a:xfrm>
            <a:custGeom>
              <a:avLst/>
              <a:gdLst/>
              <a:ahLst/>
              <a:cxnLst/>
              <a:rect r="r" b="b" t="t" l="l"/>
              <a:pathLst>
                <a:path h="917830" w="2678387">
                  <a:moveTo>
                    <a:pt x="2553927" y="917829"/>
                  </a:moveTo>
                  <a:lnTo>
                    <a:pt x="124460" y="917829"/>
                  </a:lnTo>
                  <a:cubicBezTo>
                    <a:pt x="55880" y="917829"/>
                    <a:pt x="0" y="861949"/>
                    <a:pt x="0" y="793369"/>
                  </a:cubicBezTo>
                  <a:lnTo>
                    <a:pt x="0" y="124460"/>
                  </a:lnTo>
                  <a:cubicBezTo>
                    <a:pt x="0" y="55880"/>
                    <a:pt x="55880" y="0"/>
                    <a:pt x="124460" y="0"/>
                  </a:cubicBezTo>
                  <a:lnTo>
                    <a:pt x="2553927" y="0"/>
                  </a:lnTo>
                  <a:cubicBezTo>
                    <a:pt x="2622507" y="0"/>
                    <a:pt x="2678387" y="55880"/>
                    <a:pt x="2678387" y="124460"/>
                  </a:cubicBezTo>
                  <a:lnTo>
                    <a:pt x="2678387" y="793369"/>
                  </a:lnTo>
                  <a:cubicBezTo>
                    <a:pt x="2678387" y="861950"/>
                    <a:pt x="2622507" y="917830"/>
                    <a:pt x="2553927" y="917830"/>
                  </a:cubicBezTo>
                  <a:close/>
                </a:path>
              </a:pathLst>
            </a:custGeom>
            <a:solidFill>
              <a:srgbClr val="FFFFFF"/>
            </a:solidFill>
          </p:spPr>
        </p:sp>
      </p:grpSp>
      <p:sp>
        <p:nvSpPr>
          <p:cNvPr name="TextBox 24" id="24"/>
          <p:cNvSpPr txBox="true"/>
          <p:nvPr/>
        </p:nvSpPr>
        <p:spPr>
          <a:xfrm rot="0">
            <a:off x="9264902" y="7142719"/>
            <a:ext cx="6197632" cy="372745"/>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Final Survey</a:t>
            </a:r>
          </a:p>
        </p:txBody>
      </p:sp>
      <p:sp>
        <p:nvSpPr>
          <p:cNvPr name="TextBox 25" id="25"/>
          <p:cNvSpPr txBox="true"/>
          <p:nvPr/>
        </p:nvSpPr>
        <p:spPr>
          <a:xfrm rot="0">
            <a:off x="8613713" y="7907465"/>
            <a:ext cx="6848821" cy="10610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A survey showing the house upon completion show all the improvements in relation to the property lines, building lines and easements.</a:t>
            </a:r>
          </a:p>
        </p:txBody>
      </p:sp>
      <p:grpSp>
        <p:nvGrpSpPr>
          <p:cNvPr name="Group 26" id="26"/>
          <p:cNvGrpSpPr/>
          <p:nvPr/>
        </p:nvGrpSpPr>
        <p:grpSpPr>
          <a:xfrm rot="0">
            <a:off x="8613713" y="7173664"/>
            <a:ext cx="341800" cy="341800"/>
            <a:chOff x="0" y="0"/>
            <a:chExt cx="6350000" cy="6350000"/>
          </a:xfrm>
        </p:grpSpPr>
        <p:sp>
          <p:nvSpPr>
            <p:cNvPr name="Freeform 27" id="2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28" id="28"/>
          <p:cNvGrpSpPr/>
          <p:nvPr/>
        </p:nvGrpSpPr>
        <p:grpSpPr>
          <a:xfrm rot="0">
            <a:off x="1571024" y="3188486"/>
            <a:ext cx="5445253" cy="3137919"/>
            <a:chOff x="0" y="0"/>
            <a:chExt cx="7260337" cy="4183892"/>
          </a:xfrm>
        </p:grpSpPr>
        <p:sp>
          <p:nvSpPr>
            <p:cNvPr name="TextBox 29" id="29"/>
            <p:cNvSpPr txBox="true"/>
            <p:nvPr/>
          </p:nvSpPr>
          <p:spPr>
            <a:xfrm rot="0">
              <a:off x="0" y="2063415"/>
              <a:ext cx="7260337" cy="2120477"/>
            </a:xfrm>
            <a:prstGeom prst="rect">
              <a:avLst/>
            </a:prstGeom>
          </p:spPr>
          <p:txBody>
            <a:bodyPr anchor="t" rtlCol="false" tIns="0" lIns="0" bIns="0" rIns="0">
              <a:spAutoFit/>
            </a:bodyPr>
            <a:lstStyle/>
            <a:p>
              <a:pPr>
                <a:lnSpc>
                  <a:spcPts val="6160"/>
                </a:lnSpc>
              </a:pPr>
              <a:r>
                <a:rPr lang="en-US" sz="5600" spc="-168">
                  <a:solidFill>
                    <a:srgbClr val="3D4248"/>
                  </a:solidFill>
                  <a:latin typeface="Clear Sans Regular"/>
                </a:rPr>
                <a:t>Methodology of Site Investigation</a:t>
              </a:r>
            </a:p>
          </p:txBody>
        </p:sp>
        <p:grpSp>
          <p:nvGrpSpPr>
            <p:cNvPr name="Group 30" id="30"/>
            <p:cNvGrpSpPr/>
            <p:nvPr/>
          </p:nvGrpSpPr>
          <p:grpSpPr>
            <a:xfrm rot="0">
              <a:off x="0" y="0"/>
              <a:ext cx="1576109" cy="1576109"/>
              <a:chOff x="0" y="0"/>
              <a:chExt cx="6350000" cy="6350000"/>
            </a:xfrm>
          </p:grpSpPr>
          <p:sp>
            <p:nvSpPr>
              <p:cNvPr name="Freeform 31" id="3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32" id="32"/>
            <p:cNvSpPr txBox="true"/>
            <p:nvPr/>
          </p:nvSpPr>
          <p:spPr>
            <a:xfrm rot="0">
              <a:off x="158991" y="494392"/>
              <a:ext cx="1258126" cy="526701"/>
            </a:xfrm>
            <a:prstGeom prst="rect">
              <a:avLst/>
            </a:prstGeom>
          </p:spPr>
          <p:txBody>
            <a:bodyPr anchor="t" rtlCol="false" tIns="0" lIns="0" bIns="0" rIns="0">
              <a:spAutoFit/>
            </a:bodyPr>
            <a:lstStyle/>
            <a:p>
              <a:pPr algn="ctr">
                <a:lnSpc>
                  <a:spcPts val="2826"/>
                </a:lnSpc>
              </a:pPr>
              <a:r>
                <a:rPr lang="en-US" sz="2826" spc="-84">
                  <a:solidFill>
                    <a:srgbClr val="F7F6F4"/>
                  </a:solidFill>
                  <a:latin typeface="Clear Sans Bold Bold"/>
                </a:rPr>
                <a:t>ccc</a:t>
              </a:r>
            </a:p>
          </p:txBody>
        </p:sp>
      </p:grpSp>
      <p:sp>
        <p:nvSpPr>
          <p:cNvPr name="TextBox 33" id="33"/>
          <p:cNvSpPr txBox="true"/>
          <p:nvPr/>
        </p:nvSpPr>
        <p:spPr>
          <a:xfrm rot="0">
            <a:off x="8784613" y="4903370"/>
            <a:ext cx="6848821" cy="14230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The preliminary survey is more than just survey, it is understanding the appropriate horizontal and vertical datum, the standard data libraries and building the foundation for future work on the project.</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2343556" y="4507618"/>
            <a:ext cx="6398238" cy="3303426"/>
            <a:chOff x="0" y="0"/>
            <a:chExt cx="8530984" cy="4404567"/>
          </a:xfrm>
        </p:grpSpPr>
        <p:sp>
          <p:nvSpPr>
            <p:cNvPr name="TextBox 10" id="10"/>
            <p:cNvSpPr txBox="true"/>
            <p:nvPr/>
          </p:nvSpPr>
          <p:spPr>
            <a:xfrm rot="0">
              <a:off x="0" y="-47625"/>
              <a:ext cx="8530984" cy="513843"/>
            </a:xfrm>
            <a:prstGeom prst="rect">
              <a:avLst/>
            </a:prstGeom>
          </p:spPr>
          <p:txBody>
            <a:bodyPr anchor="t" rtlCol="false" tIns="0" lIns="0" bIns="0" rIns="0">
              <a:spAutoFit/>
            </a:bodyPr>
            <a:lstStyle/>
            <a:p>
              <a:pPr>
                <a:lnSpc>
                  <a:spcPts val="3218"/>
                </a:lnSpc>
                <a:spcBef>
                  <a:spcPct val="0"/>
                </a:spcBef>
              </a:pPr>
              <a:r>
                <a:rPr lang="en-US" sz="2298" spc="-22">
                  <a:solidFill>
                    <a:srgbClr val="3D4248"/>
                  </a:solidFill>
                  <a:latin typeface="Clear Sans Regular Bold"/>
                </a:rPr>
                <a:t>Desk Study Survey</a:t>
              </a:r>
            </a:p>
          </p:txBody>
        </p:sp>
        <p:sp>
          <p:nvSpPr>
            <p:cNvPr name="TextBox 11" id="11"/>
            <p:cNvSpPr txBox="true"/>
            <p:nvPr/>
          </p:nvSpPr>
          <p:spPr>
            <a:xfrm rot="0">
              <a:off x="0" y="935477"/>
              <a:ext cx="8530984" cy="3469090"/>
            </a:xfrm>
            <a:prstGeom prst="rect">
              <a:avLst/>
            </a:prstGeom>
          </p:spPr>
          <p:txBody>
            <a:bodyPr anchor="t" rtlCol="false" tIns="0" lIns="0" bIns="0" rIns="0">
              <a:spAutoFit/>
            </a:bodyPr>
            <a:lstStyle/>
            <a:p>
              <a:pPr>
                <a:lnSpc>
                  <a:spcPts val="3009"/>
                </a:lnSpc>
              </a:pPr>
              <a:r>
                <a:rPr lang="en-US" sz="1880" spc="37">
                  <a:solidFill>
                    <a:srgbClr val="3D4248"/>
                  </a:solidFill>
                  <a:latin typeface="Clear Sans Regular"/>
                </a:rPr>
                <a:t>The term ‘desk study’ or ‘desktop study’ refers to a study that is carried out purely through research, rather than physical investigations, that is, it can be done sitting at a desk. Desktop studies can provide an initial understanding of a subject or situation, identify potential risks and inform the detail, scope and methodology of subsequent investigations.</a:t>
              </a:r>
            </a:p>
          </p:txBody>
        </p:sp>
      </p:grpSp>
      <p:grpSp>
        <p:nvGrpSpPr>
          <p:cNvPr name="Group 12" id="12"/>
          <p:cNvGrpSpPr/>
          <p:nvPr/>
        </p:nvGrpSpPr>
        <p:grpSpPr>
          <a:xfrm rot="0">
            <a:off x="10323845" y="4507618"/>
            <a:ext cx="6398238" cy="2925232"/>
            <a:chOff x="0" y="0"/>
            <a:chExt cx="8530984" cy="3900309"/>
          </a:xfrm>
        </p:grpSpPr>
        <p:sp>
          <p:nvSpPr>
            <p:cNvPr name="TextBox 13" id="13"/>
            <p:cNvSpPr txBox="true"/>
            <p:nvPr/>
          </p:nvSpPr>
          <p:spPr>
            <a:xfrm rot="0">
              <a:off x="0" y="-47625"/>
              <a:ext cx="8530984" cy="513843"/>
            </a:xfrm>
            <a:prstGeom prst="rect">
              <a:avLst/>
            </a:prstGeom>
          </p:spPr>
          <p:txBody>
            <a:bodyPr anchor="t" rtlCol="false" tIns="0" lIns="0" bIns="0" rIns="0">
              <a:spAutoFit/>
            </a:bodyPr>
            <a:lstStyle/>
            <a:p>
              <a:pPr>
                <a:lnSpc>
                  <a:spcPts val="3218"/>
                </a:lnSpc>
                <a:spcBef>
                  <a:spcPct val="0"/>
                </a:spcBef>
              </a:pPr>
              <a:r>
                <a:rPr lang="en-US" sz="2298" spc="-22">
                  <a:solidFill>
                    <a:srgbClr val="3D4248"/>
                  </a:solidFill>
                  <a:latin typeface="Clear Sans Regular Bold"/>
                </a:rPr>
                <a:t>Walk-Over Survey</a:t>
              </a:r>
            </a:p>
          </p:txBody>
        </p:sp>
        <p:sp>
          <p:nvSpPr>
            <p:cNvPr name="TextBox 14" id="14"/>
            <p:cNvSpPr txBox="true"/>
            <p:nvPr/>
          </p:nvSpPr>
          <p:spPr>
            <a:xfrm rot="0">
              <a:off x="0" y="935477"/>
              <a:ext cx="8530984" cy="2964832"/>
            </a:xfrm>
            <a:prstGeom prst="rect">
              <a:avLst/>
            </a:prstGeom>
          </p:spPr>
          <p:txBody>
            <a:bodyPr anchor="t" rtlCol="false" tIns="0" lIns="0" bIns="0" rIns="0">
              <a:spAutoFit/>
            </a:bodyPr>
            <a:lstStyle/>
            <a:p>
              <a:pPr>
                <a:lnSpc>
                  <a:spcPts val="3009"/>
                </a:lnSpc>
              </a:pPr>
              <a:r>
                <a:rPr lang="en-US" sz="1880" spc="37">
                  <a:solidFill>
                    <a:srgbClr val="3D4248"/>
                  </a:solidFill>
                  <a:latin typeface="Clear Sans Regular"/>
                </a:rPr>
                <a:t>A walkover survey is a basic site survey which can form part of the early site investigation process at the beginning of a project. It involves walking over the site and the surrounding area and recording any observed information which may be relevant to the project. It may be part a wider desk-based study of the site.</a:t>
              </a:r>
            </a:p>
          </p:txBody>
        </p:sp>
      </p:grpSp>
      <p:grpSp>
        <p:nvGrpSpPr>
          <p:cNvPr name="Group 15" id="15"/>
          <p:cNvGrpSpPr/>
          <p:nvPr/>
        </p:nvGrpSpPr>
        <p:grpSpPr>
          <a:xfrm rot="0">
            <a:off x="1538886" y="4507618"/>
            <a:ext cx="357139" cy="357139"/>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7" id="17"/>
          <p:cNvGrpSpPr/>
          <p:nvPr/>
        </p:nvGrpSpPr>
        <p:grpSpPr>
          <a:xfrm rot="0">
            <a:off x="9519175" y="4507618"/>
            <a:ext cx="357139" cy="357139"/>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9" id="19"/>
          <p:cNvSpPr txBox="true"/>
          <p:nvPr/>
        </p:nvSpPr>
        <p:spPr>
          <a:xfrm rot="0">
            <a:off x="1199600" y="1702658"/>
            <a:ext cx="14526905" cy="909955"/>
          </a:xfrm>
          <a:prstGeom prst="rect">
            <a:avLst/>
          </a:prstGeom>
        </p:spPr>
        <p:txBody>
          <a:bodyPr anchor="t" rtlCol="false" tIns="0" lIns="0" bIns="0" rIns="0">
            <a:spAutoFit/>
          </a:bodyPr>
          <a:lstStyle/>
          <a:p>
            <a:pPr algn="ctr">
              <a:lnSpc>
                <a:spcPts val="7040"/>
              </a:lnSpc>
            </a:pPr>
            <a:r>
              <a:rPr lang="en-US" sz="6400" spc="-192">
                <a:solidFill>
                  <a:srgbClr val="3D4248"/>
                </a:solidFill>
                <a:latin typeface="Clear Sans Regular"/>
              </a:rPr>
              <a:t>Reconnaissance Survey</a:t>
            </a:r>
          </a:p>
        </p:txBody>
      </p:sp>
      <p:sp>
        <p:nvSpPr>
          <p:cNvPr name="TextBox 20" id="20"/>
          <p:cNvSpPr txBox="true"/>
          <p:nvPr/>
        </p:nvSpPr>
        <p:spPr>
          <a:xfrm rot="0">
            <a:off x="1028700" y="9202200"/>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13.</a:t>
            </a:r>
          </a:p>
        </p:txBody>
      </p:sp>
      <p:sp>
        <p:nvSpPr>
          <p:cNvPr name="TextBox 21" id="21"/>
          <p:cNvSpPr txBox="true"/>
          <p:nvPr/>
        </p:nvSpPr>
        <p:spPr>
          <a:xfrm rot="0">
            <a:off x="9837718" y="9256492"/>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2915142" y="4486147"/>
            <a:ext cx="12457716" cy="3721323"/>
            <a:chOff x="0" y="0"/>
            <a:chExt cx="4214091" cy="1258818"/>
          </a:xfrm>
        </p:grpSpPr>
        <p:sp>
          <p:nvSpPr>
            <p:cNvPr name="Freeform 10" id="10"/>
            <p:cNvSpPr/>
            <p:nvPr/>
          </p:nvSpPr>
          <p:spPr>
            <a:xfrm>
              <a:off x="0" y="0"/>
              <a:ext cx="4214092" cy="1258818"/>
            </a:xfrm>
            <a:custGeom>
              <a:avLst/>
              <a:gdLst/>
              <a:ahLst/>
              <a:cxnLst/>
              <a:rect r="r" b="b" t="t" l="l"/>
              <a:pathLst>
                <a:path h="1258818" w="4214092">
                  <a:moveTo>
                    <a:pt x="4089631" y="1258818"/>
                  </a:moveTo>
                  <a:lnTo>
                    <a:pt x="124460" y="1258818"/>
                  </a:lnTo>
                  <a:cubicBezTo>
                    <a:pt x="55880" y="1258818"/>
                    <a:pt x="0" y="1202938"/>
                    <a:pt x="0" y="1134358"/>
                  </a:cubicBezTo>
                  <a:lnTo>
                    <a:pt x="0" y="124460"/>
                  </a:lnTo>
                  <a:cubicBezTo>
                    <a:pt x="0" y="55880"/>
                    <a:pt x="55880" y="0"/>
                    <a:pt x="124460" y="0"/>
                  </a:cubicBezTo>
                  <a:lnTo>
                    <a:pt x="4089631" y="0"/>
                  </a:lnTo>
                  <a:cubicBezTo>
                    <a:pt x="4158212" y="0"/>
                    <a:pt x="4214092" y="55880"/>
                    <a:pt x="4214092" y="124460"/>
                  </a:cubicBezTo>
                  <a:lnTo>
                    <a:pt x="4214092" y="1134358"/>
                  </a:lnTo>
                  <a:cubicBezTo>
                    <a:pt x="4214092" y="1202938"/>
                    <a:pt x="4158212" y="1258818"/>
                    <a:pt x="4089631" y="1258818"/>
                  </a:cubicBezTo>
                  <a:close/>
                </a:path>
              </a:pathLst>
            </a:custGeom>
            <a:solidFill>
              <a:srgbClr val="FFFFFF"/>
            </a:solidFill>
          </p:spPr>
        </p:sp>
      </p:grpSp>
      <p:grpSp>
        <p:nvGrpSpPr>
          <p:cNvPr name="Group 11" id="11"/>
          <p:cNvGrpSpPr/>
          <p:nvPr/>
        </p:nvGrpSpPr>
        <p:grpSpPr>
          <a:xfrm rot="0">
            <a:off x="6434400" y="2079530"/>
            <a:ext cx="875983" cy="875983"/>
            <a:chOff x="0" y="0"/>
            <a:chExt cx="1167977" cy="1167977"/>
          </a:xfrm>
        </p:grpSpPr>
        <p:grpSp>
          <p:nvGrpSpPr>
            <p:cNvPr name="Group 12" id="12"/>
            <p:cNvGrpSpPr/>
            <p:nvPr/>
          </p:nvGrpSpPr>
          <p:grpSpPr>
            <a:xfrm rot="0">
              <a:off x="0" y="0"/>
              <a:ext cx="1167977" cy="1167977"/>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17821" y="369177"/>
              <a:ext cx="932336" cy="387505"/>
            </a:xfrm>
            <a:prstGeom prst="rect">
              <a:avLst/>
            </a:prstGeom>
          </p:spPr>
          <p:txBody>
            <a:bodyPr anchor="t" rtlCol="false" tIns="0" lIns="0" bIns="0" rIns="0">
              <a:spAutoFit/>
            </a:bodyPr>
            <a:lstStyle/>
            <a:p>
              <a:pPr algn="ctr">
                <a:lnSpc>
                  <a:spcPts val="2094"/>
                </a:lnSpc>
              </a:pPr>
              <a:r>
                <a:rPr lang="en-US" sz="2094" spc="-62">
                  <a:solidFill>
                    <a:srgbClr val="F7F6F4"/>
                  </a:solidFill>
                  <a:latin typeface="Clear Sans Bold Bold"/>
                </a:rPr>
                <a:t>ccc</a:t>
              </a:r>
            </a:p>
          </p:txBody>
        </p:sp>
      </p:grpSp>
      <p:sp>
        <p:nvSpPr>
          <p:cNvPr name="TextBox 15" id="15"/>
          <p:cNvSpPr txBox="true"/>
          <p:nvPr/>
        </p:nvSpPr>
        <p:spPr>
          <a:xfrm rot="0">
            <a:off x="3579503" y="5165074"/>
            <a:ext cx="11128993" cy="2325370"/>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Preliminary survey includes gathering geospatial data about the proposed route and the project requirem</a:t>
            </a:r>
            <a:r>
              <a:rPr lang="en-US" sz="2200" spc="-21">
                <a:solidFill>
                  <a:srgbClr val="6F8090"/>
                </a:solidFill>
                <a:latin typeface="Clear Sans Regular Bold"/>
              </a:rPr>
              <a:t>ents for data outputs. This includes the establishment on the ground of the proposed route and location of terrain and physical features (both man made and environmental).  </a:t>
            </a:r>
            <a:r>
              <a:rPr lang="en-US" sz="2199" spc="-21">
                <a:solidFill>
                  <a:srgbClr val="6F8090"/>
                </a:solidFill>
                <a:latin typeface="Clear Sans Regular Bold"/>
              </a:rPr>
              <a:t>The preliminary survey is more than just survey, it is understanding the appropriate horizontal and vertical datum, the standard data libraries and building the foundation for future work on the project.</a:t>
            </a:r>
          </a:p>
        </p:txBody>
      </p:sp>
      <p:sp>
        <p:nvSpPr>
          <p:cNvPr name="TextBox 16" id="16"/>
          <p:cNvSpPr txBox="true"/>
          <p:nvPr/>
        </p:nvSpPr>
        <p:spPr>
          <a:xfrm rot="0">
            <a:off x="6434400" y="3360715"/>
            <a:ext cx="5419201" cy="720725"/>
          </a:xfrm>
          <a:prstGeom prst="rect">
            <a:avLst/>
          </a:prstGeom>
        </p:spPr>
        <p:txBody>
          <a:bodyPr anchor="t" rtlCol="false" tIns="0" lIns="0" bIns="0" rIns="0">
            <a:spAutoFit/>
          </a:bodyPr>
          <a:lstStyle/>
          <a:p>
            <a:pPr algn="l" marL="0" indent="0" lvl="0">
              <a:lnSpc>
                <a:spcPts val="5500"/>
              </a:lnSpc>
              <a:spcBef>
                <a:spcPct val="0"/>
              </a:spcBef>
            </a:pPr>
            <a:r>
              <a:rPr lang="en-US" sz="5000" spc="-150">
                <a:solidFill>
                  <a:srgbClr val="3D4248"/>
                </a:solidFill>
                <a:latin typeface="Clear Sans Regular"/>
              </a:rPr>
              <a:t>Preliminary Survey</a:t>
            </a:r>
          </a:p>
        </p:txBody>
      </p:sp>
      <p:sp>
        <p:nvSpPr>
          <p:cNvPr name="TextBox 17" id="17"/>
          <p:cNvSpPr txBox="true"/>
          <p:nvPr/>
        </p:nvSpPr>
        <p:spPr>
          <a:xfrm rot="0">
            <a:off x="84963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15.</a:t>
            </a:r>
          </a:p>
        </p:txBody>
      </p:sp>
      <p:sp>
        <p:nvSpPr>
          <p:cNvPr name="TextBox 18" id="18"/>
          <p:cNvSpPr txBox="true"/>
          <p:nvPr/>
        </p:nvSpPr>
        <p:spPr>
          <a:xfrm rot="0">
            <a:off x="965864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2915142" y="4486147"/>
            <a:ext cx="12457716" cy="3721323"/>
            <a:chOff x="0" y="0"/>
            <a:chExt cx="4214091" cy="1258818"/>
          </a:xfrm>
        </p:grpSpPr>
        <p:sp>
          <p:nvSpPr>
            <p:cNvPr name="Freeform 10" id="10"/>
            <p:cNvSpPr/>
            <p:nvPr/>
          </p:nvSpPr>
          <p:spPr>
            <a:xfrm>
              <a:off x="0" y="0"/>
              <a:ext cx="4214092" cy="1258818"/>
            </a:xfrm>
            <a:custGeom>
              <a:avLst/>
              <a:gdLst/>
              <a:ahLst/>
              <a:cxnLst/>
              <a:rect r="r" b="b" t="t" l="l"/>
              <a:pathLst>
                <a:path h="1258818" w="4214092">
                  <a:moveTo>
                    <a:pt x="4089631" y="1258818"/>
                  </a:moveTo>
                  <a:lnTo>
                    <a:pt x="124460" y="1258818"/>
                  </a:lnTo>
                  <a:cubicBezTo>
                    <a:pt x="55880" y="1258818"/>
                    <a:pt x="0" y="1202938"/>
                    <a:pt x="0" y="1134358"/>
                  </a:cubicBezTo>
                  <a:lnTo>
                    <a:pt x="0" y="124460"/>
                  </a:lnTo>
                  <a:cubicBezTo>
                    <a:pt x="0" y="55880"/>
                    <a:pt x="55880" y="0"/>
                    <a:pt x="124460" y="0"/>
                  </a:cubicBezTo>
                  <a:lnTo>
                    <a:pt x="4089631" y="0"/>
                  </a:lnTo>
                  <a:cubicBezTo>
                    <a:pt x="4158212" y="0"/>
                    <a:pt x="4214092" y="55880"/>
                    <a:pt x="4214092" y="124460"/>
                  </a:cubicBezTo>
                  <a:lnTo>
                    <a:pt x="4214092" y="1134358"/>
                  </a:lnTo>
                  <a:cubicBezTo>
                    <a:pt x="4214092" y="1202938"/>
                    <a:pt x="4158212" y="1258818"/>
                    <a:pt x="4089631" y="1258818"/>
                  </a:cubicBezTo>
                  <a:close/>
                </a:path>
              </a:pathLst>
            </a:custGeom>
            <a:solidFill>
              <a:srgbClr val="FFFFFF"/>
            </a:solidFill>
          </p:spPr>
        </p:sp>
      </p:grpSp>
      <p:grpSp>
        <p:nvGrpSpPr>
          <p:cNvPr name="Group 11" id="11"/>
          <p:cNvGrpSpPr/>
          <p:nvPr/>
        </p:nvGrpSpPr>
        <p:grpSpPr>
          <a:xfrm rot="0">
            <a:off x="6434400" y="2079530"/>
            <a:ext cx="875983" cy="875983"/>
            <a:chOff x="0" y="0"/>
            <a:chExt cx="1167977" cy="1167977"/>
          </a:xfrm>
        </p:grpSpPr>
        <p:grpSp>
          <p:nvGrpSpPr>
            <p:cNvPr name="Group 12" id="12"/>
            <p:cNvGrpSpPr/>
            <p:nvPr/>
          </p:nvGrpSpPr>
          <p:grpSpPr>
            <a:xfrm rot="0">
              <a:off x="0" y="0"/>
              <a:ext cx="1167977" cy="1167977"/>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17821" y="369177"/>
              <a:ext cx="932336" cy="387505"/>
            </a:xfrm>
            <a:prstGeom prst="rect">
              <a:avLst/>
            </a:prstGeom>
          </p:spPr>
          <p:txBody>
            <a:bodyPr anchor="t" rtlCol="false" tIns="0" lIns="0" bIns="0" rIns="0">
              <a:spAutoFit/>
            </a:bodyPr>
            <a:lstStyle/>
            <a:p>
              <a:pPr algn="ctr">
                <a:lnSpc>
                  <a:spcPts val="2094"/>
                </a:lnSpc>
              </a:pPr>
              <a:r>
                <a:rPr lang="en-US" sz="2094" spc="-62">
                  <a:solidFill>
                    <a:srgbClr val="F7F6F4"/>
                  </a:solidFill>
                  <a:latin typeface="Clear Sans Bold Bold"/>
                </a:rPr>
                <a:t>ccc</a:t>
              </a:r>
            </a:p>
          </p:txBody>
        </p:sp>
      </p:grpSp>
      <p:sp>
        <p:nvSpPr>
          <p:cNvPr name="TextBox 15" id="15"/>
          <p:cNvSpPr txBox="true"/>
          <p:nvPr/>
        </p:nvSpPr>
        <p:spPr>
          <a:xfrm rot="0">
            <a:off x="3579503" y="5555599"/>
            <a:ext cx="11128993" cy="1544320"/>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A survey showing the house upon com</a:t>
            </a:r>
            <a:r>
              <a:rPr lang="en-US" sz="2200" spc="-21">
                <a:solidFill>
                  <a:srgbClr val="6F8090"/>
                </a:solidFill>
                <a:latin typeface="Clear Sans Regular Bold"/>
              </a:rPr>
              <a:t>pletion show all the improvements in relation to the property lines, building lines and easements.</a:t>
            </a:r>
          </a:p>
          <a:p>
            <a:pPr>
              <a:lnSpc>
                <a:spcPts val="3079"/>
              </a:lnSpc>
              <a:spcBef>
                <a:spcPct val="0"/>
              </a:spcBef>
            </a:pPr>
            <a:r>
              <a:rPr lang="en-US" sz="2199" spc="-21">
                <a:solidFill>
                  <a:srgbClr val="6F8090"/>
                </a:solidFill>
                <a:latin typeface="Clear Sans Regular Bold"/>
              </a:rPr>
              <a:t>The objective of this phase is to fill any gap in the previous program and to make sure that sub-surface condition of each structure is well defined.</a:t>
            </a:r>
          </a:p>
        </p:txBody>
      </p:sp>
      <p:sp>
        <p:nvSpPr>
          <p:cNvPr name="TextBox 16" id="16"/>
          <p:cNvSpPr txBox="true"/>
          <p:nvPr/>
        </p:nvSpPr>
        <p:spPr>
          <a:xfrm rot="0">
            <a:off x="6434400" y="3360715"/>
            <a:ext cx="5419201" cy="720725"/>
          </a:xfrm>
          <a:prstGeom prst="rect">
            <a:avLst/>
          </a:prstGeom>
        </p:spPr>
        <p:txBody>
          <a:bodyPr anchor="t" rtlCol="false" tIns="0" lIns="0" bIns="0" rIns="0">
            <a:spAutoFit/>
          </a:bodyPr>
          <a:lstStyle/>
          <a:p>
            <a:pPr algn="l" marL="0" indent="0" lvl="0">
              <a:lnSpc>
                <a:spcPts val="5500"/>
              </a:lnSpc>
              <a:spcBef>
                <a:spcPct val="0"/>
              </a:spcBef>
            </a:pPr>
            <a:r>
              <a:rPr lang="en-US" sz="5000" spc="-150">
                <a:solidFill>
                  <a:srgbClr val="3D4248"/>
                </a:solidFill>
                <a:latin typeface="Clear Sans Regular"/>
              </a:rPr>
              <a:t>Final Survey</a:t>
            </a:r>
          </a:p>
        </p:txBody>
      </p:sp>
      <p:sp>
        <p:nvSpPr>
          <p:cNvPr name="TextBox 17" id="17"/>
          <p:cNvSpPr txBox="true"/>
          <p:nvPr/>
        </p:nvSpPr>
        <p:spPr>
          <a:xfrm rot="0">
            <a:off x="84963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15.</a:t>
            </a:r>
          </a:p>
        </p:txBody>
      </p:sp>
      <p:sp>
        <p:nvSpPr>
          <p:cNvPr name="TextBox 18" id="18"/>
          <p:cNvSpPr txBox="true"/>
          <p:nvPr/>
        </p:nvSpPr>
        <p:spPr>
          <a:xfrm rot="0">
            <a:off x="965864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504950" y="1930147"/>
            <a:ext cx="14512620" cy="1149350"/>
          </a:xfrm>
          <a:prstGeom prst="rect">
            <a:avLst/>
          </a:prstGeom>
        </p:spPr>
        <p:txBody>
          <a:bodyPr anchor="t" rtlCol="false" tIns="0" lIns="0" bIns="0" rIns="0">
            <a:spAutoFit/>
          </a:bodyPr>
          <a:lstStyle/>
          <a:p>
            <a:pPr>
              <a:lnSpc>
                <a:spcPts val="8800"/>
              </a:lnSpc>
            </a:pPr>
            <a:r>
              <a:rPr lang="en-US" sz="8000" spc="-240">
                <a:solidFill>
                  <a:srgbClr val="3D4248"/>
                </a:solidFill>
                <a:latin typeface="Clear Sans Regular"/>
              </a:rPr>
              <a:t>Techniques in Site Investigation</a:t>
            </a:r>
          </a:p>
        </p:txBody>
      </p:sp>
      <p:grpSp>
        <p:nvGrpSpPr>
          <p:cNvPr name="Group 10" id="10"/>
          <p:cNvGrpSpPr/>
          <p:nvPr/>
        </p:nvGrpSpPr>
        <p:grpSpPr>
          <a:xfrm rot="0">
            <a:off x="2494904" y="4023082"/>
            <a:ext cx="341800" cy="341800"/>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2" id="12"/>
          <p:cNvGrpSpPr/>
          <p:nvPr/>
        </p:nvGrpSpPr>
        <p:grpSpPr>
          <a:xfrm rot="0">
            <a:off x="3282385" y="3943792"/>
            <a:ext cx="6054072" cy="4541524"/>
            <a:chOff x="0" y="0"/>
            <a:chExt cx="8072096" cy="6055365"/>
          </a:xfrm>
        </p:grpSpPr>
        <p:sp>
          <p:nvSpPr>
            <p:cNvPr name="TextBox 13" id="13"/>
            <p:cNvSpPr txBox="true"/>
            <p:nvPr/>
          </p:nvSpPr>
          <p:spPr>
            <a:xfrm rot="0">
              <a:off x="0" y="-57150"/>
              <a:ext cx="8072096" cy="1283123"/>
            </a:xfrm>
            <a:prstGeom prst="rect">
              <a:avLst/>
            </a:prstGeom>
          </p:spPr>
          <p:txBody>
            <a:bodyPr anchor="t" rtlCol="false" tIns="0" lIns="0" bIns="0" rIns="0">
              <a:spAutoFit/>
            </a:bodyPr>
            <a:lstStyle/>
            <a:p>
              <a:pPr>
                <a:lnSpc>
                  <a:spcPts val="3919"/>
                </a:lnSpc>
                <a:spcBef>
                  <a:spcPct val="0"/>
                </a:spcBef>
              </a:pPr>
              <a:r>
                <a:rPr lang="en-US" sz="2800">
                  <a:solidFill>
                    <a:srgbClr val="3D4248"/>
                  </a:solidFill>
                  <a:latin typeface="Clear Sans Regular"/>
                </a:rPr>
                <a:t>What are the techniques in Site Investigation?</a:t>
              </a:r>
            </a:p>
          </p:txBody>
        </p:sp>
        <p:sp>
          <p:nvSpPr>
            <p:cNvPr name="TextBox 14" id="14"/>
            <p:cNvSpPr txBox="true"/>
            <p:nvPr/>
          </p:nvSpPr>
          <p:spPr>
            <a:xfrm rot="0">
              <a:off x="0" y="2236475"/>
              <a:ext cx="8072096" cy="3818890"/>
            </a:xfrm>
            <a:prstGeom prst="rect">
              <a:avLst/>
            </a:prstGeom>
          </p:spPr>
          <p:txBody>
            <a:bodyPr anchor="t" rtlCol="false" tIns="0" lIns="0" bIns="0" rIns="0">
              <a:spAutoFit/>
            </a:bodyPr>
            <a:lstStyle/>
            <a:p>
              <a:pPr>
                <a:lnSpc>
                  <a:spcPts val="3840"/>
                </a:lnSpc>
              </a:pPr>
              <a:r>
                <a:rPr lang="en-US" sz="2400" spc="48">
                  <a:solidFill>
                    <a:srgbClr val="3D4248"/>
                  </a:solidFill>
                  <a:latin typeface="Clear Sans Regular"/>
                </a:rPr>
                <a:t>— Soil and Rock Sampling</a:t>
              </a:r>
            </a:p>
            <a:p>
              <a:pPr>
                <a:lnSpc>
                  <a:spcPts val="3840"/>
                </a:lnSpc>
              </a:pPr>
              <a:r>
                <a:rPr lang="en-US" sz="2400" spc="48">
                  <a:solidFill>
                    <a:srgbClr val="3D4248"/>
                  </a:solidFill>
                  <a:latin typeface="Clear Sans Regular"/>
                </a:rPr>
                <a:t>— Soil Vapour Sampling</a:t>
              </a:r>
            </a:p>
            <a:p>
              <a:pPr>
                <a:lnSpc>
                  <a:spcPts val="3840"/>
                </a:lnSpc>
              </a:pPr>
              <a:r>
                <a:rPr lang="en-US" sz="2400" spc="48">
                  <a:solidFill>
                    <a:srgbClr val="3D4248"/>
                  </a:solidFill>
                  <a:latin typeface="Clear Sans Regular"/>
                </a:rPr>
                <a:t>— Direct Measurement oF Vapour Flux</a:t>
              </a:r>
            </a:p>
            <a:p>
              <a:pPr>
                <a:lnSpc>
                  <a:spcPts val="3840"/>
                </a:lnSpc>
              </a:pPr>
              <a:r>
                <a:rPr lang="en-US" sz="2400" spc="48">
                  <a:solidFill>
                    <a:srgbClr val="3D4248"/>
                  </a:solidFill>
                  <a:latin typeface="Clear Sans Regular"/>
                </a:rPr>
                <a:t>— Well Development</a:t>
              </a:r>
            </a:p>
            <a:p>
              <a:pPr>
                <a:lnSpc>
                  <a:spcPts val="3840"/>
                </a:lnSpc>
              </a:pPr>
              <a:r>
                <a:rPr lang="en-US" sz="2400" spc="48">
                  <a:solidFill>
                    <a:srgbClr val="3D4248"/>
                  </a:solidFill>
                  <a:latin typeface="Clear Sans Regular"/>
                </a:rPr>
                <a:t>—Well Purging and Sampling</a:t>
              </a:r>
            </a:p>
            <a:p>
              <a:pPr>
                <a:lnSpc>
                  <a:spcPts val="3840"/>
                </a:lnSpc>
              </a:pPr>
              <a:r>
                <a:rPr lang="en-US" sz="2400" spc="48">
                  <a:solidFill>
                    <a:srgbClr val="3D4248"/>
                  </a:solidFill>
                  <a:latin typeface="Clear Sans Regular"/>
                </a:rPr>
                <a:t>—Residual Saturation</a:t>
              </a:r>
            </a:p>
          </p:txBody>
        </p:sp>
      </p:grpSp>
      <p:sp>
        <p:nvSpPr>
          <p:cNvPr name="TextBox 15" id="15"/>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16.</a:t>
            </a:r>
          </a:p>
        </p:txBody>
      </p:sp>
      <p:sp>
        <p:nvSpPr>
          <p:cNvPr name="TextBox 16" id="16"/>
          <p:cNvSpPr txBox="true"/>
          <p:nvPr/>
        </p:nvSpPr>
        <p:spPr>
          <a:xfrm rot="0">
            <a:off x="10219438" y="8951595"/>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2038836" y="5143500"/>
            <a:ext cx="6667537" cy="3721323"/>
            <a:chOff x="0" y="0"/>
            <a:chExt cx="2255438" cy="1258818"/>
          </a:xfrm>
        </p:grpSpPr>
        <p:sp>
          <p:nvSpPr>
            <p:cNvPr name="Freeform 10" id="10"/>
            <p:cNvSpPr/>
            <p:nvPr/>
          </p:nvSpPr>
          <p:spPr>
            <a:xfrm>
              <a:off x="0" y="0"/>
              <a:ext cx="2255438" cy="1258818"/>
            </a:xfrm>
            <a:custGeom>
              <a:avLst/>
              <a:gdLst/>
              <a:ahLst/>
              <a:cxnLst/>
              <a:rect r="r" b="b" t="t" l="l"/>
              <a:pathLst>
                <a:path h="1258818" w="2255438">
                  <a:moveTo>
                    <a:pt x="2130978" y="1258818"/>
                  </a:moveTo>
                  <a:lnTo>
                    <a:pt x="124460" y="1258818"/>
                  </a:lnTo>
                  <a:cubicBezTo>
                    <a:pt x="55880" y="1258818"/>
                    <a:pt x="0" y="1202938"/>
                    <a:pt x="0" y="1134358"/>
                  </a:cubicBezTo>
                  <a:lnTo>
                    <a:pt x="0" y="124460"/>
                  </a:lnTo>
                  <a:cubicBezTo>
                    <a:pt x="0" y="55880"/>
                    <a:pt x="55880" y="0"/>
                    <a:pt x="124460" y="0"/>
                  </a:cubicBezTo>
                  <a:lnTo>
                    <a:pt x="2130978" y="0"/>
                  </a:lnTo>
                  <a:cubicBezTo>
                    <a:pt x="2199558" y="0"/>
                    <a:pt x="2255438" y="55880"/>
                    <a:pt x="2255438" y="124460"/>
                  </a:cubicBezTo>
                  <a:lnTo>
                    <a:pt x="2255438" y="1134358"/>
                  </a:lnTo>
                  <a:cubicBezTo>
                    <a:pt x="2255438" y="1202938"/>
                    <a:pt x="2199558" y="1258818"/>
                    <a:pt x="2130978" y="1258818"/>
                  </a:cubicBezTo>
                  <a:close/>
                </a:path>
              </a:pathLst>
            </a:custGeom>
            <a:solidFill>
              <a:srgbClr val="FFFFFF"/>
            </a:solidFill>
          </p:spPr>
        </p:sp>
      </p:grpSp>
      <p:grpSp>
        <p:nvGrpSpPr>
          <p:cNvPr name="Group 11" id="11"/>
          <p:cNvGrpSpPr/>
          <p:nvPr/>
        </p:nvGrpSpPr>
        <p:grpSpPr>
          <a:xfrm rot="0">
            <a:off x="9581627" y="5589330"/>
            <a:ext cx="6667537" cy="3275494"/>
            <a:chOff x="0" y="0"/>
            <a:chExt cx="2255438" cy="1108006"/>
          </a:xfrm>
        </p:grpSpPr>
        <p:sp>
          <p:nvSpPr>
            <p:cNvPr name="Freeform 12" id="12"/>
            <p:cNvSpPr/>
            <p:nvPr/>
          </p:nvSpPr>
          <p:spPr>
            <a:xfrm>
              <a:off x="0" y="0"/>
              <a:ext cx="2255438" cy="1108006"/>
            </a:xfrm>
            <a:custGeom>
              <a:avLst/>
              <a:gdLst/>
              <a:ahLst/>
              <a:cxnLst/>
              <a:rect r="r" b="b" t="t" l="l"/>
              <a:pathLst>
                <a:path h="1108006" w="2255438">
                  <a:moveTo>
                    <a:pt x="2130978" y="1108006"/>
                  </a:moveTo>
                  <a:lnTo>
                    <a:pt x="124460" y="1108006"/>
                  </a:lnTo>
                  <a:cubicBezTo>
                    <a:pt x="55880" y="1108006"/>
                    <a:pt x="0" y="1052126"/>
                    <a:pt x="0" y="983546"/>
                  </a:cubicBezTo>
                  <a:lnTo>
                    <a:pt x="0" y="124460"/>
                  </a:lnTo>
                  <a:cubicBezTo>
                    <a:pt x="0" y="55880"/>
                    <a:pt x="55880" y="0"/>
                    <a:pt x="124460" y="0"/>
                  </a:cubicBezTo>
                  <a:lnTo>
                    <a:pt x="2130978" y="0"/>
                  </a:lnTo>
                  <a:cubicBezTo>
                    <a:pt x="2199558" y="0"/>
                    <a:pt x="2255438" y="55880"/>
                    <a:pt x="2255438" y="124460"/>
                  </a:cubicBezTo>
                  <a:lnTo>
                    <a:pt x="2255438" y="983547"/>
                  </a:lnTo>
                  <a:cubicBezTo>
                    <a:pt x="2255438" y="1052127"/>
                    <a:pt x="2199558" y="1108006"/>
                    <a:pt x="2130978" y="1108006"/>
                  </a:cubicBezTo>
                  <a:close/>
                </a:path>
              </a:pathLst>
            </a:custGeom>
            <a:solidFill>
              <a:srgbClr val="FFFFFF"/>
            </a:solidFill>
          </p:spPr>
        </p:sp>
      </p:grpSp>
      <p:grpSp>
        <p:nvGrpSpPr>
          <p:cNvPr name="Group 13" id="13"/>
          <p:cNvGrpSpPr/>
          <p:nvPr/>
        </p:nvGrpSpPr>
        <p:grpSpPr>
          <a:xfrm rot="0">
            <a:off x="9581627" y="1422177"/>
            <a:ext cx="6667537" cy="3461596"/>
            <a:chOff x="0" y="0"/>
            <a:chExt cx="2255438" cy="1170960"/>
          </a:xfrm>
        </p:grpSpPr>
        <p:sp>
          <p:nvSpPr>
            <p:cNvPr name="Freeform 14" id="14"/>
            <p:cNvSpPr/>
            <p:nvPr/>
          </p:nvSpPr>
          <p:spPr>
            <a:xfrm>
              <a:off x="0" y="0"/>
              <a:ext cx="2255438" cy="1170960"/>
            </a:xfrm>
            <a:custGeom>
              <a:avLst/>
              <a:gdLst/>
              <a:ahLst/>
              <a:cxnLst/>
              <a:rect r="r" b="b" t="t" l="l"/>
              <a:pathLst>
                <a:path h="1170960" w="2255438">
                  <a:moveTo>
                    <a:pt x="2130978" y="1170960"/>
                  </a:moveTo>
                  <a:lnTo>
                    <a:pt x="124460" y="1170960"/>
                  </a:lnTo>
                  <a:cubicBezTo>
                    <a:pt x="55880" y="1170960"/>
                    <a:pt x="0" y="1115080"/>
                    <a:pt x="0" y="1046500"/>
                  </a:cubicBezTo>
                  <a:lnTo>
                    <a:pt x="0" y="124460"/>
                  </a:lnTo>
                  <a:cubicBezTo>
                    <a:pt x="0" y="55880"/>
                    <a:pt x="55880" y="0"/>
                    <a:pt x="124460" y="0"/>
                  </a:cubicBezTo>
                  <a:lnTo>
                    <a:pt x="2130978" y="0"/>
                  </a:lnTo>
                  <a:cubicBezTo>
                    <a:pt x="2199558" y="0"/>
                    <a:pt x="2255438" y="55880"/>
                    <a:pt x="2255438" y="124460"/>
                  </a:cubicBezTo>
                  <a:lnTo>
                    <a:pt x="2255438" y="1046500"/>
                  </a:lnTo>
                  <a:cubicBezTo>
                    <a:pt x="2255438" y="1115080"/>
                    <a:pt x="2199558" y="1170960"/>
                    <a:pt x="2130978" y="1170960"/>
                  </a:cubicBezTo>
                  <a:close/>
                </a:path>
              </a:pathLst>
            </a:custGeom>
            <a:solidFill>
              <a:srgbClr val="FFFFFF"/>
            </a:solidFill>
          </p:spPr>
        </p:sp>
      </p:grpSp>
      <p:grpSp>
        <p:nvGrpSpPr>
          <p:cNvPr name="Group 15" id="15"/>
          <p:cNvGrpSpPr/>
          <p:nvPr/>
        </p:nvGrpSpPr>
        <p:grpSpPr>
          <a:xfrm rot="0">
            <a:off x="2230046" y="2000674"/>
            <a:ext cx="875983" cy="875983"/>
            <a:chOff x="0" y="0"/>
            <a:chExt cx="1167977" cy="1167977"/>
          </a:xfrm>
        </p:grpSpPr>
        <p:grpSp>
          <p:nvGrpSpPr>
            <p:cNvPr name="Group 16" id="16"/>
            <p:cNvGrpSpPr/>
            <p:nvPr/>
          </p:nvGrpSpPr>
          <p:grpSpPr>
            <a:xfrm rot="0">
              <a:off x="0" y="0"/>
              <a:ext cx="1167977" cy="1167977"/>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8" id="18"/>
            <p:cNvSpPr txBox="true"/>
            <p:nvPr/>
          </p:nvSpPr>
          <p:spPr>
            <a:xfrm rot="0">
              <a:off x="117821" y="369177"/>
              <a:ext cx="932336" cy="387505"/>
            </a:xfrm>
            <a:prstGeom prst="rect">
              <a:avLst/>
            </a:prstGeom>
          </p:spPr>
          <p:txBody>
            <a:bodyPr anchor="t" rtlCol="false" tIns="0" lIns="0" bIns="0" rIns="0">
              <a:spAutoFit/>
            </a:bodyPr>
            <a:lstStyle/>
            <a:p>
              <a:pPr algn="ctr">
                <a:lnSpc>
                  <a:spcPts val="2094"/>
                </a:lnSpc>
              </a:pPr>
              <a:r>
                <a:rPr lang="en-US" sz="2094" spc="-62">
                  <a:solidFill>
                    <a:srgbClr val="F7F6F4"/>
                  </a:solidFill>
                  <a:latin typeface="Clear Sans Bold Bold"/>
                </a:rPr>
                <a:t>ccc</a:t>
              </a:r>
            </a:p>
          </p:txBody>
        </p:sp>
      </p:grpSp>
      <p:sp>
        <p:nvSpPr>
          <p:cNvPr name="TextBox 19" id="19"/>
          <p:cNvSpPr txBox="true"/>
          <p:nvPr/>
        </p:nvSpPr>
        <p:spPr>
          <a:xfrm rot="0">
            <a:off x="2336592" y="5358736"/>
            <a:ext cx="769437" cy="71247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2</a:t>
            </a:r>
          </a:p>
        </p:txBody>
      </p:sp>
      <p:sp>
        <p:nvSpPr>
          <p:cNvPr name="TextBox 20" id="20"/>
          <p:cNvSpPr txBox="true"/>
          <p:nvPr/>
        </p:nvSpPr>
        <p:spPr>
          <a:xfrm rot="0">
            <a:off x="3106029" y="5547648"/>
            <a:ext cx="5040351" cy="372745"/>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Sam</a:t>
            </a:r>
            <a:r>
              <a:rPr lang="en-US" sz="2200" spc="-21">
                <a:solidFill>
                  <a:srgbClr val="6F8090"/>
                </a:solidFill>
                <a:latin typeface="Clear Sans Regular Bold"/>
              </a:rPr>
              <a:t>ple Collection</a:t>
            </a:r>
          </a:p>
        </p:txBody>
      </p:sp>
      <p:sp>
        <p:nvSpPr>
          <p:cNvPr name="TextBox 21" id="21"/>
          <p:cNvSpPr txBox="true"/>
          <p:nvPr/>
        </p:nvSpPr>
        <p:spPr>
          <a:xfrm rot="0">
            <a:off x="3044538" y="6304772"/>
            <a:ext cx="5040351" cy="214693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The goal of the site assessment is to determine the nature and extent of contamination. The quality and integrity of samples, sample locations, and other field observations will strongly influence interpretation of site conditions</a:t>
            </a:r>
          </a:p>
        </p:txBody>
      </p:sp>
      <p:sp>
        <p:nvSpPr>
          <p:cNvPr name="TextBox 22" id="22"/>
          <p:cNvSpPr txBox="true"/>
          <p:nvPr/>
        </p:nvSpPr>
        <p:spPr>
          <a:xfrm rot="0">
            <a:off x="9989404" y="5844193"/>
            <a:ext cx="769437" cy="71247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3</a:t>
            </a:r>
          </a:p>
        </p:txBody>
      </p:sp>
      <p:sp>
        <p:nvSpPr>
          <p:cNvPr name="TextBox 23" id="23"/>
          <p:cNvSpPr txBox="true"/>
          <p:nvPr/>
        </p:nvSpPr>
        <p:spPr>
          <a:xfrm rot="0">
            <a:off x="10758841" y="6033106"/>
            <a:ext cx="5040351" cy="372745"/>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Sampling to Delin</a:t>
            </a:r>
            <a:r>
              <a:rPr lang="en-US" sz="2200" spc="-21">
                <a:solidFill>
                  <a:srgbClr val="6F8090"/>
                </a:solidFill>
                <a:latin typeface="Clear Sans Regular Bold"/>
              </a:rPr>
              <a:t>eate Contamination</a:t>
            </a:r>
          </a:p>
        </p:txBody>
      </p:sp>
      <p:sp>
        <p:nvSpPr>
          <p:cNvPr name="TextBox 24" id="24"/>
          <p:cNvSpPr txBox="true"/>
          <p:nvPr/>
        </p:nvSpPr>
        <p:spPr>
          <a:xfrm rot="0">
            <a:off x="10758841" y="6666722"/>
            <a:ext cx="5040351" cy="17849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Subsurface sample locations should be guided by the underlying geology, contaminant characteristics, and field conditions to determine the extent and magnitude of contamination</a:t>
            </a:r>
          </a:p>
        </p:txBody>
      </p:sp>
      <p:sp>
        <p:nvSpPr>
          <p:cNvPr name="TextBox 25" id="25"/>
          <p:cNvSpPr txBox="true"/>
          <p:nvPr/>
        </p:nvSpPr>
        <p:spPr>
          <a:xfrm rot="0">
            <a:off x="10758841" y="2819507"/>
            <a:ext cx="4756107" cy="1813975"/>
          </a:xfrm>
          <a:prstGeom prst="rect">
            <a:avLst/>
          </a:prstGeom>
        </p:spPr>
        <p:txBody>
          <a:bodyPr anchor="t" rtlCol="false" tIns="0" lIns="0" bIns="0" rIns="0">
            <a:spAutoFit/>
          </a:bodyPr>
          <a:lstStyle/>
          <a:p>
            <a:pPr>
              <a:lnSpc>
                <a:spcPts val="2415"/>
              </a:lnSpc>
            </a:pPr>
            <a:r>
              <a:rPr lang="en-US" sz="1509" spc="30">
                <a:solidFill>
                  <a:srgbClr val="3D4248"/>
                </a:solidFill>
                <a:latin typeface="Clear Sans Regular"/>
              </a:rPr>
              <a:t>Understanding the geology at a site is critical in designing and implementing site assessment and remediation programs. Observations of soil and rock types encountered during site investigations should be integrated with all site findings and correlated with the local geologic environment</a:t>
            </a:r>
          </a:p>
        </p:txBody>
      </p:sp>
      <p:sp>
        <p:nvSpPr>
          <p:cNvPr name="TextBox 26" id="26"/>
          <p:cNvSpPr txBox="true"/>
          <p:nvPr/>
        </p:nvSpPr>
        <p:spPr>
          <a:xfrm rot="0">
            <a:off x="9989404" y="1677040"/>
            <a:ext cx="769437" cy="71247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1</a:t>
            </a:r>
          </a:p>
        </p:txBody>
      </p:sp>
      <p:sp>
        <p:nvSpPr>
          <p:cNvPr name="TextBox 27" id="27"/>
          <p:cNvSpPr txBox="true"/>
          <p:nvPr/>
        </p:nvSpPr>
        <p:spPr>
          <a:xfrm rot="0">
            <a:off x="10758841" y="1818327"/>
            <a:ext cx="5040351" cy="763270"/>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Geol</a:t>
            </a:r>
            <a:r>
              <a:rPr lang="en-US" sz="2200" spc="-21">
                <a:solidFill>
                  <a:srgbClr val="6F8090"/>
                </a:solidFill>
                <a:latin typeface="Clear Sans Regular Bold"/>
              </a:rPr>
              <a:t>ogic Observations and Interpretations</a:t>
            </a:r>
          </a:p>
        </p:txBody>
      </p:sp>
      <p:sp>
        <p:nvSpPr>
          <p:cNvPr name="TextBox 28" id="28"/>
          <p:cNvSpPr txBox="true"/>
          <p:nvPr/>
        </p:nvSpPr>
        <p:spPr>
          <a:xfrm rot="0">
            <a:off x="2230046" y="3163563"/>
            <a:ext cx="5419201" cy="1416050"/>
          </a:xfrm>
          <a:prstGeom prst="rect">
            <a:avLst/>
          </a:prstGeom>
        </p:spPr>
        <p:txBody>
          <a:bodyPr anchor="t" rtlCol="false" tIns="0" lIns="0" bIns="0" rIns="0">
            <a:spAutoFit/>
          </a:bodyPr>
          <a:lstStyle/>
          <a:p>
            <a:pPr algn="l" marL="0" indent="0" lvl="0">
              <a:lnSpc>
                <a:spcPts val="5500"/>
              </a:lnSpc>
              <a:spcBef>
                <a:spcPct val="0"/>
              </a:spcBef>
            </a:pPr>
            <a:r>
              <a:rPr lang="en-US" sz="5000" spc="-150">
                <a:solidFill>
                  <a:srgbClr val="3D4248"/>
                </a:solidFill>
                <a:latin typeface="Clear Sans Regular"/>
              </a:rPr>
              <a:t>Soil and Rock Sampling</a:t>
            </a:r>
          </a:p>
        </p:txBody>
      </p:sp>
      <p:sp>
        <p:nvSpPr>
          <p:cNvPr name="TextBox 29" id="29"/>
          <p:cNvSpPr txBox="true"/>
          <p:nvPr/>
        </p:nvSpPr>
        <p:spPr>
          <a:xfrm rot="0">
            <a:off x="84963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17.</a:t>
            </a:r>
          </a:p>
        </p:txBody>
      </p:sp>
      <p:sp>
        <p:nvSpPr>
          <p:cNvPr name="TextBox 30" id="30"/>
          <p:cNvSpPr txBox="true"/>
          <p:nvPr/>
        </p:nvSpPr>
        <p:spPr>
          <a:xfrm rot="0">
            <a:off x="965864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2038836" y="5143500"/>
            <a:ext cx="6667537" cy="3721323"/>
            <a:chOff x="0" y="0"/>
            <a:chExt cx="2255438" cy="1258818"/>
          </a:xfrm>
        </p:grpSpPr>
        <p:sp>
          <p:nvSpPr>
            <p:cNvPr name="Freeform 10" id="10"/>
            <p:cNvSpPr/>
            <p:nvPr/>
          </p:nvSpPr>
          <p:spPr>
            <a:xfrm>
              <a:off x="0" y="0"/>
              <a:ext cx="2255438" cy="1258818"/>
            </a:xfrm>
            <a:custGeom>
              <a:avLst/>
              <a:gdLst/>
              <a:ahLst/>
              <a:cxnLst/>
              <a:rect r="r" b="b" t="t" l="l"/>
              <a:pathLst>
                <a:path h="1258818" w="2255438">
                  <a:moveTo>
                    <a:pt x="2130978" y="1258818"/>
                  </a:moveTo>
                  <a:lnTo>
                    <a:pt x="124460" y="1258818"/>
                  </a:lnTo>
                  <a:cubicBezTo>
                    <a:pt x="55880" y="1258818"/>
                    <a:pt x="0" y="1202938"/>
                    <a:pt x="0" y="1134358"/>
                  </a:cubicBezTo>
                  <a:lnTo>
                    <a:pt x="0" y="124460"/>
                  </a:lnTo>
                  <a:cubicBezTo>
                    <a:pt x="0" y="55880"/>
                    <a:pt x="55880" y="0"/>
                    <a:pt x="124460" y="0"/>
                  </a:cubicBezTo>
                  <a:lnTo>
                    <a:pt x="2130978" y="0"/>
                  </a:lnTo>
                  <a:cubicBezTo>
                    <a:pt x="2199558" y="0"/>
                    <a:pt x="2255438" y="55880"/>
                    <a:pt x="2255438" y="124460"/>
                  </a:cubicBezTo>
                  <a:lnTo>
                    <a:pt x="2255438" y="1134358"/>
                  </a:lnTo>
                  <a:cubicBezTo>
                    <a:pt x="2255438" y="1202938"/>
                    <a:pt x="2199558" y="1258818"/>
                    <a:pt x="2130978" y="1258818"/>
                  </a:cubicBezTo>
                  <a:close/>
                </a:path>
              </a:pathLst>
            </a:custGeom>
            <a:solidFill>
              <a:srgbClr val="FFFFFF"/>
            </a:solidFill>
          </p:spPr>
        </p:sp>
      </p:grpSp>
      <p:grpSp>
        <p:nvGrpSpPr>
          <p:cNvPr name="Group 11" id="11"/>
          <p:cNvGrpSpPr/>
          <p:nvPr/>
        </p:nvGrpSpPr>
        <p:grpSpPr>
          <a:xfrm rot="0">
            <a:off x="9581627" y="1422177"/>
            <a:ext cx="6667537" cy="3461596"/>
            <a:chOff x="0" y="0"/>
            <a:chExt cx="2255438" cy="1170960"/>
          </a:xfrm>
        </p:grpSpPr>
        <p:sp>
          <p:nvSpPr>
            <p:cNvPr name="Freeform 12" id="12"/>
            <p:cNvSpPr/>
            <p:nvPr/>
          </p:nvSpPr>
          <p:spPr>
            <a:xfrm>
              <a:off x="0" y="0"/>
              <a:ext cx="2255438" cy="1170960"/>
            </a:xfrm>
            <a:custGeom>
              <a:avLst/>
              <a:gdLst/>
              <a:ahLst/>
              <a:cxnLst/>
              <a:rect r="r" b="b" t="t" l="l"/>
              <a:pathLst>
                <a:path h="1170960" w="2255438">
                  <a:moveTo>
                    <a:pt x="2130978" y="1170960"/>
                  </a:moveTo>
                  <a:lnTo>
                    <a:pt x="124460" y="1170960"/>
                  </a:lnTo>
                  <a:cubicBezTo>
                    <a:pt x="55880" y="1170960"/>
                    <a:pt x="0" y="1115080"/>
                    <a:pt x="0" y="1046500"/>
                  </a:cubicBezTo>
                  <a:lnTo>
                    <a:pt x="0" y="124460"/>
                  </a:lnTo>
                  <a:cubicBezTo>
                    <a:pt x="0" y="55880"/>
                    <a:pt x="55880" y="0"/>
                    <a:pt x="124460" y="0"/>
                  </a:cubicBezTo>
                  <a:lnTo>
                    <a:pt x="2130978" y="0"/>
                  </a:lnTo>
                  <a:cubicBezTo>
                    <a:pt x="2199558" y="0"/>
                    <a:pt x="2255438" y="55880"/>
                    <a:pt x="2255438" y="124460"/>
                  </a:cubicBezTo>
                  <a:lnTo>
                    <a:pt x="2255438" y="1046500"/>
                  </a:lnTo>
                  <a:cubicBezTo>
                    <a:pt x="2255438" y="1115080"/>
                    <a:pt x="2199558" y="1170960"/>
                    <a:pt x="2130978" y="1170960"/>
                  </a:cubicBezTo>
                  <a:close/>
                </a:path>
              </a:pathLst>
            </a:custGeom>
            <a:solidFill>
              <a:srgbClr val="FFFFFF"/>
            </a:solidFill>
          </p:spPr>
        </p:sp>
      </p:grpSp>
      <p:grpSp>
        <p:nvGrpSpPr>
          <p:cNvPr name="Group 13" id="13"/>
          <p:cNvGrpSpPr/>
          <p:nvPr/>
        </p:nvGrpSpPr>
        <p:grpSpPr>
          <a:xfrm rot="0">
            <a:off x="2230046" y="2000674"/>
            <a:ext cx="875983" cy="875983"/>
            <a:chOff x="0" y="0"/>
            <a:chExt cx="1167977" cy="1167977"/>
          </a:xfrm>
        </p:grpSpPr>
        <p:grpSp>
          <p:nvGrpSpPr>
            <p:cNvPr name="Group 14" id="14"/>
            <p:cNvGrpSpPr/>
            <p:nvPr/>
          </p:nvGrpSpPr>
          <p:grpSpPr>
            <a:xfrm rot="0">
              <a:off x="0" y="0"/>
              <a:ext cx="1167977" cy="1167977"/>
              <a:chOff x="0" y="0"/>
              <a:chExt cx="6350000" cy="6350000"/>
            </a:xfrm>
          </p:grpSpPr>
          <p:sp>
            <p:nvSpPr>
              <p:cNvPr name="Freeform 15" id="1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6" id="16"/>
            <p:cNvSpPr txBox="true"/>
            <p:nvPr/>
          </p:nvSpPr>
          <p:spPr>
            <a:xfrm rot="0">
              <a:off x="117821" y="369177"/>
              <a:ext cx="932336" cy="387505"/>
            </a:xfrm>
            <a:prstGeom prst="rect">
              <a:avLst/>
            </a:prstGeom>
          </p:spPr>
          <p:txBody>
            <a:bodyPr anchor="t" rtlCol="false" tIns="0" lIns="0" bIns="0" rIns="0">
              <a:spAutoFit/>
            </a:bodyPr>
            <a:lstStyle/>
            <a:p>
              <a:pPr algn="ctr">
                <a:lnSpc>
                  <a:spcPts val="2094"/>
                </a:lnSpc>
              </a:pPr>
              <a:r>
                <a:rPr lang="en-US" sz="2094" spc="-62">
                  <a:solidFill>
                    <a:srgbClr val="F7F6F4"/>
                  </a:solidFill>
                  <a:latin typeface="Clear Sans Bold Bold"/>
                </a:rPr>
                <a:t>ccc</a:t>
              </a:r>
            </a:p>
          </p:txBody>
        </p:sp>
      </p:grpSp>
      <p:sp>
        <p:nvSpPr>
          <p:cNvPr name="TextBox 17" id="17"/>
          <p:cNvSpPr txBox="true"/>
          <p:nvPr/>
        </p:nvSpPr>
        <p:spPr>
          <a:xfrm rot="0">
            <a:off x="2336592" y="5358736"/>
            <a:ext cx="769437" cy="71247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2</a:t>
            </a:r>
          </a:p>
        </p:txBody>
      </p:sp>
      <p:sp>
        <p:nvSpPr>
          <p:cNvPr name="TextBox 18" id="18"/>
          <p:cNvSpPr txBox="true"/>
          <p:nvPr/>
        </p:nvSpPr>
        <p:spPr>
          <a:xfrm rot="0">
            <a:off x="3106029" y="5547648"/>
            <a:ext cx="5040351" cy="372745"/>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Laboratory Ana</a:t>
            </a:r>
            <a:r>
              <a:rPr lang="en-US" sz="2200" spc="-21">
                <a:solidFill>
                  <a:srgbClr val="6F8090"/>
                </a:solidFill>
                <a:latin typeface="Clear Sans Regular Bold"/>
              </a:rPr>
              <a:t>lysis of Soil Gas Samples</a:t>
            </a:r>
          </a:p>
        </p:txBody>
      </p:sp>
      <p:sp>
        <p:nvSpPr>
          <p:cNvPr name="TextBox 19" id="19"/>
          <p:cNvSpPr txBox="true"/>
          <p:nvPr/>
        </p:nvSpPr>
        <p:spPr>
          <a:xfrm rot="0">
            <a:off x="3044538" y="6666722"/>
            <a:ext cx="5040351" cy="17849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This guideline is intended for use whenever soil gas samples are collected for the purpose of conducting a health risk assessment for submission to Site Assessment and Mitigation (SAM).</a:t>
            </a:r>
          </a:p>
        </p:txBody>
      </p:sp>
      <p:sp>
        <p:nvSpPr>
          <p:cNvPr name="TextBox 20" id="20"/>
          <p:cNvSpPr txBox="true"/>
          <p:nvPr/>
        </p:nvSpPr>
        <p:spPr>
          <a:xfrm rot="0">
            <a:off x="10758841" y="2848497"/>
            <a:ext cx="4756107" cy="1784985"/>
          </a:xfrm>
          <a:prstGeom prst="rect">
            <a:avLst/>
          </a:prstGeom>
        </p:spPr>
        <p:txBody>
          <a:bodyPr anchor="t" rtlCol="false" tIns="0" lIns="0" bIns="0" rIns="0">
            <a:spAutoFit/>
          </a:bodyPr>
          <a:lstStyle/>
          <a:p>
            <a:pPr>
              <a:lnSpc>
                <a:spcPts val="2880"/>
              </a:lnSpc>
            </a:pPr>
            <a:r>
              <a:rPr lang="en-US" sz="1800" spc="36">
                <a:solidFill>
                  <a:srgbClr val="3D4248"/>
                </a:solidFill>
                <a:latin typeface="Clear Sans Regular"/>
              </a:rPr>
              <a:t>Soil gas surveys are an effective means to locate potential release points of contaminant vapors and are a useful method to approximate the aerial extent of contamination</a:t>
            </a:r>
          </a:p>
        </p:txBody>
      </p:sp>
      <p:sp>
        <p:nvSpPr>
          <p:cNvPr name="TextBox 21" id="21"/>
          <p:cNvSpPr txBox="true"/>
          <p:nvPr/>
        </p:nvSpPr>
        <p:spPr>
          <a:xfrm rot="0">
            <a:off x="9989404" y="1677040"/>
            <a:ext cx="769437" cy="71247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1</a:t>
            </a:r>
          </a:p>
        </p:txBody>
      </p:sp>
      <p:sp>
        <p:nvSpPr>
          <p:cNvPr name="TextBox 22" id="22"/>
          <p:cNvSpPr txBox="true"/>
          <p:nvPr/>
        </p:nvSpPr>
        <p:spPr>
          <a:xfrm rot="0">
            <a:off x="10758841" y="1818327"/>
            <a:ext cx="5040351" cy="372745"/>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S</a:t>
            </a:r>
            <a:r>
              <a:rPr lang="en-US" sz="2200" spc="-21">
                <a:solidFill>
                  <a:srgbClr val="6F8090"/>
                </a:solidFill>
                <a:latin typeface="Clear Sans Regular Bold"/>
              </a:rPr>
              <a:t>oil Gas Surveys</a:t>
            </a:r>
          </a:p>
        </p:txBody>
      </p:sp>
      <p:sp>
        <p:nvSpPr>
          <p:cNvPr name="TextBox 23" id="23"/>
          <p:cNvSpPr txBox="true"/>
          <p:nvPr/>
        </p:nvSpPr>
        <p:spPr>
          <a:xfrm rot="0">
            <a:off x="2230046" y="3163563"/>
            <a:ext cx="5419201" cy="1416050"/>
          </a:xfrm>
          <a:prstGeom prst="rect">
            <a:avLst/>
          </a:prstGeom>
        </p:spPr>
        <p:txBody>
          <a:bodyPr anchor="t" rtlCol="false" tIns="0" lIns="0" bIns="0" rIns="0">
            <a:spAutoFit/>
          </a:bodyPr>
          <a:lstStyle/>
          <a:p>
            <a:pPr algn="l" marL="0" indent="0" lvl="0">
              <a:lnSpc>
                <a:spcPts val="5500"/>
              </a:lnSpc>
              <a:spcBef>
                <a:spcPct val="0"/>
              </a:spcBef>
            </a:pPr>
            <a:r>
              <a:rPr lang="en-US" sz="5000" spc="-150">
                <a:solidFill>
                  <a:srgbClr val="3D4248"/>
                </a:solidFill>
                <a:latin typeface="Clear Sans Regular"/>
              </a:rPr>
              <a:t>Soil Vapour Sampling</a:t>
            </a:r>
          </a:p>
        </p:txBody>
      </p:sp>
      <p:sp>
        <p:nvSpPr>
          <p:cNvPr name="TextBox 24" id="24"/>
          <p:cNvSpPr txBox="true"/>
          <p:nvPr/>
        </p:nvSpPr>
        <p:spPr>
          <a:xfrm rot="0">
            <a:off x="84963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18.</a:t>
            </a:r>
          </a:p>
        </p:txBody>
      </p:sp>
      <p:sp>
        <p:nvSpPr>
          <p:cNvPr name="TextBox 25" id="25"/>
          <p:cNvSpPr txBox="true"/>
          <p:nvPr/>
        </p:nvSpPr>
        <p:spPr>
          <a:xfrm rot="0">
            <a:off x="965864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2686321" y="4407284"/>
            <a:ext cx="12915359" cy="4159069"/>
            <a:chOff x="0" y="0"/>
            <a:chExt cx="4368899" cy="1406895"/>
          </a:xfrm>
        </p:grpSpPr>
        <p:sp>
          <p:nvSpPr>
            <p:cNvPr name="Freeform 10" id="10"/>
            <p:cNvSpPr/>
            <p:nvPr/>
          </p:nvSpPr>
          <p:spPr>
            <a:xfrm>
              <a:off x="0" y="0"/>
              <a:ext cx="4368899" cy="1406895"/>
            </a:xfrm>
            <a:custGeom>
              <a:avLst/>
              <a:gdLst/>
              <a:ahLst/>
              <a:cxnLst/>
              <a:rect r="r" b="b" t="t" l="l"/>
              <a:pathLst>
                <a:path h="1406895" w="4368899">
                  <a:moveTo>
                    <a:pt x="4244439" y="1406895"/>
                  </a:moveTo>
                  <a:lnTo>
                    <a:pt x="124460" y="1406895"/>
                  </a:lnTo>
                  <a:cubicBezTo>
                    <a:pt x="55880" y="1406895"/>
                    <a:pt x="0" y="1351015"/>
                    <a:pt x="0" y="1282435"/>
                  </a:cubicBezTo>
                  <a:lnTo>
                    <a:pt x="0" y="124460"/>
                  </a:lnTo>
                  <a:cubicBezTo>
                    <a:pt x="0" y="55880"/>
                    <a:pt x="55880" y="0"/>
                    <a:pt x="124460" y="0"/>
                  </a:cubicBezTo>
                  <a:lnTo>
                    <a:pt x="4244439" y="0"/>
                  </a:lnTo>
                  <a:cubicBezTo>
                    <a:pt x="4313019" y="0"/>
                    <a:pt x="4368899" y="55880"/>
                    <a:pt x="4368899" y="124460"/>
                  </a:cubicBezTo>
                  <a:lnTo>
                    <a:pt x="4368899" y="1282435"/>
                  </a:lnTo>
                  <a:cubicBezTo>
                    <a:pt x="4368899" y="1351015"/>
                    <a:pt x="4313019" y="1406895"/>
                    <a:pt x="4244439" y="1406895"/>
                  </a:cubicBezTo>
                  <a:close/>
                </a:path>
              </a:pathLst>
            </a:custGeom>
            <a:solidFill>
              <a:srgbClr val="FFFFFF"/>
            </a:solidFill>
          </p:spPr>
        </p:sp>
      </p:grpSp>
      <p:grpSp>
        <p:nvGrpSpPr>
          <p:cNvPr name="Group 11" id="11"/>
          <p:cNvGrpSpPr/>
          <p:nvPr/>
        </p:nvGrpSpPr>
        <p:grpSpPr>
          <a:xfrm rot="0">
            <a:off x="6295117" y="1386840"/>
            <a:ext cx="875983" cy="875983"/>
            <a:chOff x="0" y="0"/>
            <a:chExt cx="1167977" cy="1167977"/>
          </a:xfrm>
        </p:grpSpPr>
        <p:grpSp>
          <p:nvGrpSpPr>
            <p:cNvPr name="Group 12" id="12"/>
            <p:cNvGrpSpPr/>
            <p:nvPr/>
          </p:nvGrpSpPr>
          <p:grpSpPr>
            <a:xfrm rot="0">
              <a:off x="0" y="0"/>
              <a:ext cx="1167977" cy="1167977"/>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17821" y="369177"/>
              <a:ext cx="932336" cy="387505"/>
            </a:xfrm>
            <a:prstGeom prst="rect">
              <a:avLst/>
            </a:prstGeom>
          </p:spPr>
          <p:txBody>
            <a:bodyPr anchor="t" rtlCol="false" tIns="0" lIns="0" bIns="0" rIns="0">
              <a:spAutoFit/>
            </a:bodyPr>
            <a:lstStyle/>
            <a:p>
              <a:pPr algn="ctr">
                <a:lnSpc>
                  <a:spcPts val="2094"/>
                </a:lnSpc>
              </a:pPr>
              <a:r>
                <a:rPr lang="en-US" sz="2094" spc="-62">
                  <a:solidFill>
                    <a:srgbClr val="F7F6F4"/>
                  </a:solidFill>
                  <a:latin typeface="Clear Sans Bold Bold"/>
                </a:rPr>
                <a:t>ccc</a:t>
              </a:r>
            </a:p>
          </p:txBody>
        </p:sp>
      </p:grpSp>
      <p:sp>
        <p:nvSpPr>
          <p:cNvPr name="TextBox 15" id="15"/>
          <p:cNvSpPr txBox="true"/>
          <p:nvPr/>
        </p:nvSpPr>
        <p:spPr>
          <a:xfrm rot="0">
            <a:off x="3171604" y="5109821"/>
            <a:ext cx="11944791" cy="2715895"/>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Due to site conditions it is sometimes necessary to directly measure the vapor flux though the floor of a structure. A flux chamber is used for this type of measurement. A flux chamber consists of an enc</a:t>
            </a:r>
            <a:r>
              <a:rPr lang="en-US" sz="2200" spc="-21">
                <a:solidFill>
                  <a:srgbClr val="6F8090"/>
                </a:solidFill>
                <a:latin typeface="Clear Sans Regular Bold"/>
              </a:rPr>
              <a:t>losed chamber that is placed on the surface to directly measure emissions. Flux chambers can be used to take either active or passive samples. Passive flux chambers have not been adequately tested under field conditions, and are therefore not recommended at this time and will not be discussed further. Active flux chambers measure vapor concentrations through time.</a:t>
            </a:r>
          </a:p>
        </p:txBody>
      </p:sp>
      <p:sp>
        <p:nvSpPr>
          <p:cNvPr name="TextBox 16" id="16"/>
          <p:cNvSpPr txBox="true"/>
          <p:nvPr/>
        </p:nvSpPr>
        <p:spPr>
          <a:xfrm rot="0">
            <a:off x="6295117" y="2549729"/>
            <a:ext cx="5419201" cy="1416050"/>
          </a:xfrm>
          <a:prstGeom prst="rect">
            <a:avLst/>
          </a:prstGeom>
        </p:spPr>
        <p:txBody>
          <a:bodyPr anchor="t" rtlCol="false" tIns="0" lIns="0" bIns="0" rIns="0">
            <a:spAutoFit/>
          </a:bodyPr>
          <a:lstStyle/>
          <a:p>
            <a:pPr algn="l" marL="0" indent="0" lvl="0">
              <a:lnSpc>
                <a:spcPts val="5500"/>
              </a:lnSpc>
              <a:spcBef>
                <a:spcPct val="0"/>
              </a:spcBef>
            </a:pPr>
            <a:r>
              <a:rPr lang="en-US" sz="5000" spc="-150">
                <a:solidFill>
                  <a:srgbClr val="3D4248"/>
                </a:solidFill>
                <a:latin typeface="Clear Sans Regular"/>
              </a:rPr>
              <a:t>Direct Measurement of Vapour Flux</a:t>
            </a:r>
          </a:p>
        </p:txBody>
      </p:sp>
      <p:sp>
        <p:nvSpPr>
          <p:cNvPr name="TextBox 17" id="17"/>
          <p:cNvSpPr txBox="true"/>
          <p:nvPr/>
        </p:nvSpPr>
        <p:spPr>
          <a:xfrm rot="0">
            <a:off x="84963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19.</a:t>
            </a:r>
          </a:p>
        </p:txBody>
      </p:sp>
      <p:sp>
        <p:nvSpPr>
          <p:cNvPr name="TextBox 18" id="18"/>
          <p:cNvSpPr txBox="true"/>
          <p:nvPr/>
        </p:nvSpPr>
        <p:spPr>
          <a:xfrm rot="0">
            <a:off x="965864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9042" y="310909"/>
            <a:ext cx="3416002" cy="3336936"/>
            <a:chOff x="0" y="0"/>
            <a:chExt cx="4828540" cy="4716780"/>
          </a:xfrm>
        </p:grpSpPr>
        <p:sp>
          <p:nvSpPr>
            <p:cNvPr name="Freeform 3" id="3"/>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2"/>
              <a:stretch>
                <a:fillRect l="22" r="-66" t="26" b="-36579"/>
              </a:stretch>
            </a:blipFill>
          </p:spPr>
        </p:sp>
      </p:grpSp>
      <p:sp>
        <p:nvSpPr>
          <p:cNvPr name="TextBox 4" id="4"/>
          <p:cNvSpPr txBox="true"/>
          <p:nvPr/>
        </p:nvSpPr>
        <p:spPr>
          <a:xfrm rot="0">
            <a:off x="3282278" y="1110706"/>
            <a:ext cx="10980887" cy="1130913"/>
          </a:xfrm>
          <a:prstGeom prst="rect">
            <a:avLst/>
          </a:prstGeom>
        </p:spPr>
        <p:txBody>
          <a:bodyPr anchor="t" rtlCol="false" tIns="0" lIns="0" bIns="0" rIns="0">
            <a:spAutoFit/>
          </a:bodyPr>
          <a:lstStyle/>
          <a:p>
            <a:pPr algn="ctr">
              <a:lnSpc>
                <a:spcPts val="8666"/>
              </a:lnSpc>
            </a:pPr>
            <a:r>
              <a:rPr lang="en-US" sz="7878" spc="-236">
                <a:solidFill>
                  <a:srgbClr val="3D4248"/>
                </a:solidFill>
                <a:latin typeface="Anonymous Pro"/>
              </a:rPr>
              <a:t>Our Board</a:t>
            </a:r>
          </a:p>
        </p:txBody>
      </p:sp>
      <p:grpSp>
        <p:nvGrpSpPr>
          <p:cNvPr name="Group 5" id="5"/>
          <p:cNvGrpSpPr>
            <a:grpSpLocks noChangeAspect="true"/>
          </p:cNvGrpSpPr>
          <p:nvPr/>
        </p:nvGrpSpPr>
        <p:grpSpPr>
          <a:xfrm rot="0">
            <a:off x="7064721" y="3265039"/>
            <a:ext cx="3416002" cy="3336936"/>
            <a:chOff x="0" y="0"/>
            <a:chExt cx="4828540" cy="4716780"/>
          </a:xfrm>
        </p:grpSpPr>
        <p:sp>
          <p:nvSpPr>
            <p:cNvPr name="Freeform 6" id="6"/>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3"/>
              <a:stretch>
                <a:fillRect l="-2258" r="-2347" t="26" b="-17"/>
              </a:stretch>
            </a:blipFill>
          </p:spPr>
        </p:sp>
      </p:grpSp>
      <p:grpSp>
        <p:nvGrpSpPr>
          <p:cNvPr name="Group 7" id="7"/>
          <p:cNvGrpSpPr>
            <a:grpSpLocks noChangeAspect="true"/>
          </p:cNvGrpSpPr>
          <p:nvPr/>
        </p:nvGrpSpPr>
        <p:grpSpPr>
          <a:xfrm rot="0">
            <a:off x="13098239" y="310909"/>
            <a:ext cx="3416002" cy="3336936"/>
            <a:chOff x="0" y="0"/>
            <a:chExt cx="4828540" cy="4716780"/>
          </a:xfrm>
        </p:grpSpPr>
        <p:sp>
          <p:nvSpPr>
            <p:cNvPr name="Freeform 8" id="8"/>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4"/>
              <a:stretch>
                <a:fillRect l="22" r="-66" t="-3252" b="-33299"/>
              </a:stretch>
            </a:blipFill>
          </p:spPr>
        </p:sp>
      </p:grpSp>
      <p:grpSp>
        <p:nvGrpSpPr>
          <p:cNvPr name="Group 9" id="9"/>
          <p:cNvGrpSpPr>
            <a:grpSpLocks noChangeAspect="true"/>
          </p:cNvGrpSpPr>
          <p:nvPr/>
        </p:nvGrpSpPr>
        <p:grpSpPr>
          <a:xfrm rot="0">
            <a:off x="1166856" y="5478657"/>
            <a:ext cx="3416002" cy="3336936"/>
            <a:chOff x="0" y="0"/>
            <a:chExt cx="4828540" cy="4716780"/>
          </a:xfrm>
        </p:grpSpPr>
        <p:sp>
          <p:nvSpPr>
            <p:cNvPr name="Freeform 10" id="10"/>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5"/>
              <a:stretch>
                <a:fillRect l="22" r="-66" t="-3597" b="-3642"/>
              </a:stretch>
            </a:blipFill>
          </p:spPr>
        </p:sp>
      </p:grpSp>
      <p:grpSp>
        <p:nvGrpSpPr>
          <p:cNvPr name="Group 11" id="11"/>
          <p:cNvGrpSpPr>
            <a:grpSpLocks noChangeAspect="true"/>
          </p:cNvGrpSpPr>
          <p:nvPr/>
        </p:nvGrpSpPr>
        <p:grpSpPr>
          <a:xfrm rot="0">
            <a:off x="13315695" y="5366608"/>
            <a:ext cx="3416002" cy="3336936"/>
            <a:chOff x="0" y="0"/>
            <a:chExt cx="4828540" cy="4716780"/>
          </a:xfrm>
        </p:grpSpPr>
        <p:sp>
          <p:nvSpPr>
            <p:cNvPr name="Freeform 12" id="12"/>
            <p:cNvSpPr/>
            <p:nvPr/>
          </p:nvSpPr>
          <p:spPr>
            <a:xfrm>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6"/>
              <a:stretch>
                <a:fillRect l="22" r="-66" t="-11694" b="-24857"/>
              </a:stretch>
            </a:blipFill>
          </p:spPr>
        </p:sp>
      </p:grpSp>
      <p:grpSp>
        <p:nvGrpSpPr>
          <p:cNvPr name="Group 13" id="13"/>
          <p:cNvGrpSpPr/>
          <p:nvPr/>
        </p:nvGrpSpPr>
        <p:grpSpPr>
          <a:xfrm rot="0">
            <a:off x="949399" y="4024554"/>
            <a:ext cx="3981625" cy="1118946"/>
            <a:chOff x="0" y="0"/>
            <a:chExt cx="5308834" cy="1491928"/>
          </a:xfrm>
        </p:grpSpPr>
        <p:sp>
          <p:nvSpPr>
            <p:cNvPr name="TextBox 14" id="14"/>
            <p:cNvSpPr txBox="true"/>
            <p:nvPr/>
          </p:nvSpPr>
          <p:spPr>
            <a:xfrm rot="0">
              <a:off x="174281" y="950998"/>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nonymous Pro"/>
                </a:rPr>
                <a:t>Executive Director</a:t>
              </a:r>
            </a:p>
          </p:txBody>
        </p:sp>
        <p:sp>
          <p:nvSpPr>
            <p:cNvPr name="TextBox 15" id="15"/>
            <p:cNvSpPr txBox="true"/>
            <p:nvPr/>
          </p:nvSpPr>
          <p:spPr>
            <a:xfrm rot="0">
              <a:off x="0" y="19050"/>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msterdam One"/>
                </a:rPr>
                <a:t>Engr. M.O. Ayeola</a:t>
              </a:r>
            </a:p>
          </p:txBody>
        </p:sp>
      </p:grpSp>
      <p:grpSp>
        <p:nvGrpSpPr>
          <p:cNvPr name="Group 16" id="16"/>
          <p:cNvGrpSpPr/>
          <p:nvPr/>
        </p:nvGrpSpPr>
        <p:grpSpPr>
          <a:xfrm rot="0">
            <a:off x="6847264" y="7035076"/>
            <a:ext cx="3955689" cy="1133939"/>
            <a:chOff x="0" y="0"/>
            <a:chExt cx="5274253" cy="1511918"/>
          </a:xfrm>
        </p:grpSpPr>
        <p:sp>
          <p:nvSpPr>
            <p:cNvPr name="TextBox 17" id="17"/>
            <p:cNvSpPr txBox="true"/>
            <p:nvPr/>
          </p:nvSpPr>
          <p:spPr>
            <a:xfrm rot="0">
              <a:off x="139700" y="970988"/>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nonymous Pro"/>
                </a:rPr>
                <a:t>President/C.EO.</a:t>
              </a:r>
            </a:p>
          </p:txBody>
        </p:sp>
        <p:sp>
          <p:nvSpPr>
            <p:cNvPr name="TextBox 18" id="18"/>
            <p:cNvSpPr txBox="true"/>
            <p:nvPr/>
          </p:nvSpPr>
          <p:spPr>
            <a:xfrm rot="0">
              <a:off x="0" y="19050"/>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msterdam One"/>
                </a:rPr>
                <a:t>Engr.Agwupuye L.</a:t>
              </a:r>
            </a:p>
          </p:txBody>
        </p:sp>
      </p:grpSp>
      <p:grpSp>
        <p:nvGrpSpPr>
          <p:cNvPr name="Group 19" id="19"/>
          <p:cNvGrpSpPr/>
          <p:nvPr/>
        </p:nvGrpSpPr>
        <p:grpSpPr>
          <a:xfrm rot="0">
            <a:off x="12880783" y="4024554"/>
            <a:ext cx="4068371" cy="985154"/>
            <a:chOff x="0" y="0"/>
            <a:chExt cx="5424494" cy="1313538"/>
          </a:xfrm>
        </p:grpSpPr>
        <p:sp>
          <p:nvSpPr>
            <p:cNvPr name="TextBox 20" id="20"/>
            <p:cNvSpPr txBox="true"/>
            <p:nvPr/>
          </p:nvSpPr>
          <p:spPr>
            <a:xfrm rot="0">
              <a:off x="289942" y="772608"/>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nonymous Pro"/>
                </a:rPr>
                <a:t>Director</a:t>
              </a:r>
            </a:p>
          </p:txBody>
        </p:sp>
        <p:sp>
          <p:nvSpPr>
            <p:cNvPr name="TextBox 21" id="21"/>
            <p:cNvSpPr txBox="true"/>
            <p:nvPr/>
          </p:nvSpPr>
          <p:spPr>
            <a:xfrm rot="0">
              <a:off x="0" y="19050"/>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msterdam One"/>
                </a:rPr>
                <a:t>Dr. Emehi C.</a:t>
              </a:r>
            </a:p>
          </p:txBody>
        </p:sp>
      </p:grpSp>
      <p:grpSp>
        <p:nvGrpSpPr>
          <p:cNvPr name="Group 22" id="22"/>
          <p:cNvGrpSpPr/>
          <p:nvPr/>
        </p:nvGrpSpPr>
        <p:grpSpPr>
          <a:xfrm rot="0">
            <a:off x="811586" y="9048307"/>
            <a:ext cx="3850914" cy="1037221"/>
            <a:chOff x="0" y="0"/>
            <a:chExt cx="5134553" cy="1382961"/>
          </a:xfrm>
        </p:grpSpPr>
        <p:sp>
          <p:nvSpPr>
            <p:cNvPr name="TextBox 23" id="23"/>
            <p:cNvSpPr txBox="true"/>
            <p:nvPr/>
          </p:nvSpPr>
          <p:spPr>
            <a:xfrm rot="0">
              <a:off x="0" y="842031"/>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nonymous Pro"/>
                </a:rPr>
                <a:t>Director</a:t>
              </a:r>
            </a:p>
          </p:txBody>
        </p:sp>
        <p:sp>
          <p:nvSpPr>
            <p:cNvPr name="TextBox 24" id="24"/>
            <p:cNvSpPr txBox="true"/>
            <p:nvPr/>
          </p:nvSpPr>
          <p:spPr>
            <a:xfrm rot="0">
              <a:off x="0" y="19050"/>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msterdam One"/>
                </a:rPr>
                <a:t>Prof. N.I Okorie</a:t>
              </a:r>
            </a:p>
          </p:txBody>
        </p:sp>
      </p:grpSp>
      <p:grpSp>
        <p:nvGrpSpPr>
          <p:cNvPr name="Group 25" id="25"/>
          <p:cNvGrpSpPr/>
          <p:nvPr/>
        </p:nvGrpSpPr>
        <p:grpSpPr>
          <a:xfrm rot="0">
            <a:off x="13098239" y="9048307"/>
            <a:ext cx="3850914" cy="1037221"/>
            <a:chOff x="0" y="0"/>
            <a:chExt cx="5134553" cy="1382961"/>
          </a:xfrm>
        </p:grpSpPr>
        <p:sp>
          <p:nvSpPr>
            <p:cNvPr name="TextBox 26" id="26"/>
            <p:cNvSpPr txBox="true"/>
            <p:nvPr/>
          </p:nvSpPr>
          <p:spPr>
            <a:xfrm rot="0">
              <a:off x="0" y="842031"/>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nonymous Pro"/>
                </a:rPr>
                <a:t>Director</a:t>
              </a:r>
            </a:p>
          </p:txBody>
        </p:sp>
        <p:sp>
          <p:nvSpPr>
            <p:cNvPr name="TextBox 27" id="27"/>
            <p:cNvSpPr txBox="true"/>
            <p:nvPr/>
          </p:nvSpPr>
          <p:spPr>
            <a:xfrm rot="0">
              <a:off x="0" y="19050"/>
              <a:ext cx="5134553" cy="540930"/>
            </a:xfrm>
            <a:prstGeom prst="rect">
              <a:avLst/>
            </a:prstGeom>
          </p:spPr>
          <p:txBody>
            <a:bodyPr anchor="t" rtlCol="false" tIns="0" lIns="0" bIns="0" rIns="0">
              <a:spAutoFit/>
            </a:bodyPr>
            <a:lstStyle/>
            <a:p>
              <a:pPr algn="ctr">
                <a:lnSpc>
                  <a:spcPts val="3039"/>
                </a:lnSpc>
              </a:pPr>
              <a:r>
                <a:rPr lang="en-US" sz="2763" spc="-82">
                  <a:solidFill>
                    <a:srgbClr val="3D4248"/>
                  </a:solidFill>
                  <a:latin typeface="Amsterdam One"/>
                </a:rPr>
                <a:t>Mr. Ajani A.A.</a:t>
              </a:r>
            </a:p>
          </p:txBody>
        </p:sp>
      </p:grpSp>
    </p:spTree>
  </p:cSld>
  <p:clrMapOvr>
    <a:masterClrMapping/>
  </p:clrMapOvr>
</p:sld>
</file>

<file path=ppt/slides/slide20.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2686321" y="4407284"/>
            <a:ext cx="12915359" cy="4159069"/>
            <a:chOff x="0" y="0"/>
            <a:chExt cx="4368899" cy="1406895"/>
          </a:xfrm>
        </p:grpSpPr>
        <p:sp>
          <p:nvSpPr>
            <p:cNvPr name="Freeform 10" id="10"/>
            <p:cNvSpPr/>
            <p:nvPr/>
          </p:nvSpPr>
          <p:spPr>
            <a:xfrm>
              <a:off x="0" y="0"/>
              <a:ext cx="4368899" cy="1406895"/>
            </a:xfrm>
            <a:custGeom>
              <a:avLst/>
              <a:gdLst/>
              <a:ahLst/>
              <a:cxnLst/>
              <a:rect r="r" b="b" t="t" l="l"/>
              <a:pathLst>
                <a:path h="1406895" w="4368899">
                  <a:moveTo>
                    <a:pt x="4244439" y="1406895"/>
                  </a:moveTo>
                  <a:lnTo>
                    <a:pt x="124460" y="1406895"/>
                  </a:lnTo>
                  <a:cubicBezTo>
                    <a:pt x="55880" y="1406895"/>
                    <a:pt x="0" y="1351015"/>
                    <a:pt x="0" y="1282435"/>
                  </a:cubicBezTo>
                  <a:lnTo>
                    <a:pt x="0" y="124460"/>
                  </a:lnTo>
                  <a:cubicBezTo>
                    <a:pt x="0" y="55880"/>
                    <a:pt x="55880" y="0"/>
                    <a:pt x="124460" y="0"/>
                  </a:cubicBezTo>
                  <a:lnTo>
                    <a:pt x="4244439" y="0"/>
                  </a:lnTo>
                  <a:cubicBezTo>
                    <a:pt x="4313019" y="0"/>
                    <a:pt x="4368899" y="55880"/>
                    <a:pt x="4368899" y="124460"/>
                  </a:cubicBezTo>
                  <a:lnTo>
                    <a:pt x="4368899" y="1282435"/>
                  </a:lnTo>
                  <a:cubicBezTo>
                    <a:pt x="4368899" y="1351015"/>
                    <a:pt x="4313019" y="1406895"/>
                    <a:pt x="4244439" y="1406895"/>
                  </a:cubicBezTo>
                  <a:close/>
                </a:path>
              </a:pathLst>
            </a:custGeom>
            <a:solidFill>
              <a:srgbClr val="FFFFFF"/>
            </a:solidFill>
          </p:spPr>
        </p:sp>
      </p:grpSp>
      <p:grpSp>
        <p:nvGrpSpPr>
          <p:cNvPr name="Group 11" id="11"/>
          <p:cNvGrpSpPr/>
          <p:nvPr/>
        </p:nvGrpSpPr>
        <p:grpSpPr>
          <a:xfrm rot="0">
            <a:off x="6295117" y="2103151"/>
            <a:ext cx="875983" cy="875983"/>
            <a:chOff x="0" y="0"/>
            <a:chExt cx="1167977" cy="1167977"/>
          </a:xfrm>
        </p:grpSpPr>
        <p:grpSp>
          <p:nvGrpSpPr>
            <p:cNvPr name="Group 12" id="12"/>
            <p:cNvGrpSpPr/>
            <p:nvPr/>
          </p:nvGrpSpPr>
          <p:grpSpPr>
            <a:xfrm rot="0">
              <a:off x="0" y="0"/>
              <a:ext cx="1167977" cy="1167977"/>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17821" y="369177"/>
              <a:ext cx="932336" cy="387505"/>
            </a:xfrm>
            <a:prstGeom prst="rect">
              <a:avLst/>
            </a:prstGeom>
          </p:spPr>
          <p:txBody>
            <a:bodyPr anchor="t" rtlCol="false" tIns="0" lIns="0" bIns="0" rIns="0">
              <a:spAutoFit/>
            </a:bodyPr>
            <a:lstStyle/>
            <a:p>
              <a:pPr algn="ctr">
                <a:lnSpc>
                  <a:spcPts val="2094"/>
                </a:lnSpc>
              </a:pPr>
              <a:r>
                <a:rPr lang="en-US" sz="2094" spc="-62">
                  <a:solidFill>
                    <a:srgbClr val="F7F6F4"/>
                  </a:solidFill>
                  <a:latin typeface="Clear Sans Bold Bold"/>
                </a:rPr>
                <a:t>ccc</a:t>
              </a:r>
            </a:p>
          </p:txBody>
        </p:sp>
      </p:grpSp>
      <p:sp>
        <p:nvSpPr>
          <p:cNvPr name="TextBox 15" id="15"/>
          <p:cNvSpPr txBox="true"/>
          <p:nvPr/>
        </p:nvSpPr>
        <p:spPr>
          <a:xfrm rot="0">
            <a:off x="3350682" y="5305083"/>
            <a:ext cx="11944791" cy="2325370"/>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The goal of well development is to improve hydraulic communication between the geologic formation and the well. Hydraulic communication is degraded when c</a:t>
            </a:r>
            <a:r>
              <a:rPr lang="en-US" sz="2200" spc="-21">
                <a:solidFill>
                  <a:srgbClr val="6F8090"/>
                </a:solidFill>
                <a:latin typeface="Clear Sans Regular Bold"/>
              </a:rPr>
              <a:t>lay and silt in the formation (or in fractures), and/or drilling muds, are smeared on the borehole wall during the drilling process. Well development improves hydraulic communication by eliminating or reducing this smear. Development also improves the filtering action of the filter pack that surrounds the well casing</a:t>
            </a:r>
          </a:p>
        </p:txBody>
      </p:sp>
      <p:sp>
        <p:nvSpPr>
          <p:cNvPr name="TextBox 16" id="16"/>
          <p:cNvSpPr txBox="true"/>
          <p:nvPr/>
        </p:nvSpPr>
        <p:spPr>
          <a:xfrm rot="0">
            <a:off x="6295117" y="3245054"/>
            <a:ext cx="5419201" cy="720725"/>
          </a:xfrm>
          <a:prstGeom prst="rect">
            <a:avLst/>
          </a:prstGeom>
        </p:spPr>
        <p:txBody>
          <a:bodyPr anchor="t" rtlCol="false" tIns="0" lIns="0" bIns="0" rIns="0">
            <a:spAutoFit/>
          </a:bodyPr>
          <a:lstStyle/>
          <a:p>
            <a:pPr algn="l" marL="0" indent="0" lvl="0">
              <a:lnSpc>
                <a:spcPts val="5500"/>
              </a:lnSpc>
              <a:spcBef>
                <a:spcPct val="0"/>
              </a:spcBef>
            </a:pPr>
            <a:r>
              <a:rPr lang="en-US" sz="5000" spc="-150">
                <a:solidFill>
                  <a:srgbClr val="3D4248"/>
                </a:solidFill>
                <a:latin typeface="Clear Sans Regular"/>
              </a:rPr>
              <a:t>Well Development</a:t>
            </a:r>
          </a:p>
        </p:txBody>
      </p:sp>
      <p:sp>
        <p:nvSpPr>
          <p:cNvPr name="TextBox 17" id="17"/>
          <p:cNvSpPr txBox="true"/>
          <p:nvPr/>
        </p:nvSpPr>
        <p:spPr>
          <a:xfrm rot="0">
            <a:off x="84963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20.</a:t>
            </a:r>
          </a:p>
        </p:txBody>
      </p:sp>
      <p:sp>
        <p:nvSpPr>
          <p:cNvPr name="TextBox 18" id="18"/>
          <p:cNvSpPr txBox="true"/>
          <p:nvPr/>
        </p:nvSpPr>
        <p:spPr>
          <a:xfrm rot="0">
            <a:off x="965864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2686321" y="4407284"/>
            <a:ext cx="12915359" cy="4159069"/>
            <a:chOff x="0" y="0"/>
            <a:chExt cx="4368899" cy="1406895"/>
          </a:xfrm>
        </p:grpSpPr>
        <p:sp>
          <p:nvSpPr>
            <p:cNvPr name="Freeform 10" id="10"/>
            <p:cNvSpPr/>
            <p:nvPr/>
          </p:nvSpPr>
          <p:spPr>
            <a:xfrm>
              <a:off x="0" y="0"/>
              <a:ext cx="4368899" cy="1406895"/>
            </a:xfrm>
            <a:custGeom>
              <a:avLst/>
              <a:gdLst/>
              <a:ahLst/>
              <a:cxnLst/>
              <a:rect r="r" b="b" t="t" l="l"/>
              <a:pathLst>
                <a:path h="1406895" w="4368899">
                  <a:moveTo>
                    <a:pt x="4244439" y="1406895"/>
                  </a:moveTo>
                  <a:lnTo>
                    <a:pt x="124460" y="1406895"/>
                  </a:lnTo>
                  <a:cubicBezTo>
                    <a:pt x="55880" y="1406895"/>
                    <a:pt x="0" y="1351015"/>
                    <a:pt x="0" y="1282435"/>
                  </a:cubicBezTo>
                  <a:lnTo>
                    <a:pt x="0" y="124460"/>
                  </a:lnTo>
                  <a:cubicBezTo>
                    <a:pt x="0" y="55880"/>
                    <a:pt x="55880" y="0"/>
                    <a:pt x="124460" y="0"/>
                  </a:cubicBezTo>
                  <a:lnTo>
                    <a:pt x="4244439" y="0"/>
                  </a:lnTo>
                  <a:cubicBezTo>
                    <a:pt x="4313019" y="0"/>
                    <a:pt x="4368899" y="55880"/>
                    <a:pt x="4368899" y="124460"/>
                  </a:cubicBezTo>
                  <a:lnTo>
                    <a:pt x="4368899" y="1282435"/>
                  </a:lnTo>
                  <a:cubicBezTo>
                    <a:pt x="4368899" y="1351015"/>
                    <a:pt x="4313019" y="1406895"/>
                    <a:pt x="4244439" y="1406895"/>
                  </a:cubicBezTo>
                  <a:close/>
                </a:path>
              </a:pathLst>
            </a:custGeom>
            <a:solidFill>
              <a:srgbClr val="FFFFFF"/>
            </a:solidFill>
          </p:spPr>
        </p:sp>
      </p:grpSp>
      <p:grpSp>
        <p:nvGrpSpPr>
          <p:cNvPr name="Group 11" id="11"/>
          <p:cNvGrpSpPr/>
          <p:nvPr/>
        </p:nvGrpSpPr>
        <p:grpSpPr>
          <a:xfrm rot="0">
            <a:off x="6295117" y="1386840"/>
            <a:ext cx="875983" cy="875983"/>
            <a:chOff x="0" y="0"/>
            <a:chExt cx="1167977" cy="1167977"/>
          </a:xfrm>
        </p:grpSpPr>
        <p:grpSp>
          <p:nvGrpSpPr>
            <p:cNvPr name="Group 12" id="12"/>
            <p:cNvGrpSpPr/>
            <p:nvPr/>
          </p:nvGrpSpPr>
          <p:grpSpPr>
            <a:xfrm rot="0">
              <a:off x="0" y="0"/>
              <a:ext cx="1167977" cy="1167977"/>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17821" y="369177"/>
              <a:ext cx="932336" cy="387505"/>
            </a:xfrm>
            <a:prstGeom prst="rect">
              <a:avLst/>
            </a:prstGeom>
          </p:spPr>
          <p:txBody>
            <a:bodyPr anchor="t" rtlCol="false" tIns="0" lIns="0" bIns="0" rIns="0">
              <a:spAutoFit/>
            </a:bodyPr>
            <a:lstStyle/>
            <a:p>
              <a:pPr algn="ctr">
                <a:lnSpc>
                  <a:spcPts val="2094"/>
                </a:lnSpc>
              </a:pPr>
              <a:r>
                <a:rPr lang="en-US" sz="2094" spc="-62">
                  <a:solidFill>
                    <a:srgbClr val="F7F6F4"/>
                  </a:solidFill>
                  <a:latin typeface="Clear Sans Bold Bold"/>
                </a:rPr>
                <a:t>ccc</a:t>
              </a:r>
            </a:p>
          </p:txBody>
        </p:sp>
      </p:grpSp>
      <p:sp>
        <p:nvSpPr>
          <p:cNvPr name="TextBox 15" id="15"/>
          <p:cNvSpPr txBox="true"/>
          <p:nvPr/>
        </p:nvSpPr>
        <p:spPr>
          <a:xfrm rot="0">
            <a:off x="3470067" y="5695608"/>
            <a:ext cx="11944791" cy="1544320"/>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This guideline has been developed to provide for consistent and representative sampling of groundwater monitoring wel</a:t>
            </a:r>
            <a:r>
              <a:rPr lang="en-US" sz="2200" spc="-21">
                <a:solidFill>
                  <a:srgbClr val="6F8090"/>
                </a:solidFill>
                <a:latin typeface="Clear Sans Regular Bold"/>
              </a:rPr>
              <a:t>ls. The well or wells to be sampled are assumed to be properly constructed and developed. This section focuses on sampling of groundwater for dissolved organic chemicals but can also be applied to sampling of inorganic compounds.</a:t>
            </a:r>
          </a:p>
        </p:txBody>
      </p:sp>
      <p:sp>
        <p:nvSpPr>
          <p:cNvPr name="TextBox 16" id="16"/>
          <p:cNvSpPr txBox="true"/>
          <p:nvPr/>
        </p:nvSpPr>
        <p:spPr>
          <a:xfrm rot="0">
            <a:off x="6295117" y="2549729"/>
            <a:ext cx="5419201" cy="1416050"/>
          </a:xfrm>
          <a:prstGeom prst="rect">
            <a:avLst/>
          </a:prstGeom>
        </p:spPr>
        <p:txBody>
          <a:bodyPr anchor="t" rtlCol="false" tIns="0" lIns="0" bIns="0" rIns="0">
            <a:spAutoFit/>
          </a:bodyPr>
          <a:lstStyle/>
          <a:p>
            <a:pPr algn="l" marL="0" indent="0" lvl="0">
              <a:lnSpc>
                <a:spcPts val="5500"/>
              </a:lnSpc>
              <a:spcBef>
                <a:spcPct val="0"/>
              </a:spcBef>
            </a:pPr>
            <a:r>
              <a:rPr lang="en-US" sz="5000" spc="-150">
                <a:solidFill>
                  <a:srgbClr val="3D4248"/>
                </a:solidFill>
                <a:latin typeface="Clear Sans Regular"/>
              </a:rPr>
              <a:t>Well Purging and Sampling</a:t>
            </a:r>
          </a:p>
        </p:txBody>
      </p:sp>
      <p:sp>
        <p:nvSpPr>
          <p:cNvPr name="TextBox 17" id="17"/>
          <p:cNvSpPr txBox="true"/>
          <p:nvPr/>
        </p:nvSpPr>
        <p:spPr>
          <a:xfrm rot="0">
            <a:off x="84963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21.</a:t>
            </a:r>
          </a:p>
        </p:txBody>
      </p:sp>
      <p:sp>
        <p:nvSpPr>
          <p:cNvPr name="TextBox 18" id="18"/>
          <p:cNvSpPr txBox="true"/>
          <p:nvPr/>
        </p:nvSpPr>
        <p:spPr>
          <a:xfrm rot="0">
            <a:off x="965864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2686321" y="4407284"/>
            <a:ext cx="12915359" cy="4159069"/>
            <a:chOff x="0" y="0"/>
            <a:chExt cx="4368899" cy="1406895"/>
          </a:xfrm>
        </p:grpSpPr>
        <p:sp>
          <p:nvSpPr>
            <p:cNvPr name="Freeform 10" id="10"/>
            <p:cNvSpPr/>
            <p:nvPr/>
          </p:nvSpPr>
          <p:spPr>
            <a:xfrm>
              <a:off x="0" y="0"/>
              <a:ext cx="4368899" cy="1406895"/>
            </a:xfrm>
            <a:custGeom>
              <a:avLst/>
              <a:gdLst/>
              <a:ahLst/>
              <a:cxnLst/>
              <a:rect r="r" b="b" t="t" l="l"/>
              <a:pathLst>
                <a:path h="1406895" w="4368899">
                  <a:moveTo>
                    <a:pt x="4244439" y="1406895"/>
                  </a:moveTo>
                  <a:lnTo>
                    <a:pt x="124460" y="1406895"/>
                  </a:lnTo>
                  <a:cubicBezTo>
                    <a:pt x="55880" y="1406895"/>
                    <a:pt x="0" y="1351015"/>
                    <a:pt x="0" y="1282435"/>
                  </a:cubicBezTo>
                  <a:lnTo>
                    <a:pt x="0" y="124460"/>
                  </a:lnTo>
                  <a:cubicBezTo>
                    <a:pt x="0" y="55880"/>
                    <a:pt x="55880" y="0"/>
                    <a:pt x="124460" y="0"/>
                  </a:cubicBezTo>
                  <a:lnTo>
                    <a:pt x="4244439" y="0"/>
                  </a:lnTo>
                  <a:cubicBezTo>
                    <a:pt x="4313019" y="0"/>
                    <a:pt x="4368899" y="55880"/>
                    <a:pt x="4368899" y="124460"/>
                  </a:cubicBezTo>
                  <a:lnTo>
                    <a:pt x="4368899" y="1282435"/>
                  </a:lnTo>
                  <a:cubicBezTo>
                    <a:pt x="4368899" y="1351015"/>
                    <a:pt x="4313019" y="1406895"/>
                    <a:pt x="4244439" y="1406895"/>
                  </a:cubicBezTo>
                  <a:close/>
                </a:path>
              </a:pathLst>
            </a:custGeom>
            <a:solidFill>
              <a:srgbClr val="FFFFFF"/>
            </a:solidFill>
          </p:spPr>
        </p:sp>
      </p:grpSp>
      <p:grpSp>
        <p:nvGrpSpPr>
          <p:cNvPr name="Group 11" id="11"/>
          <p:cNvGrpSpPr/>
          <p:nvPr/>
        </p:nvGrpSpPr>
        <p:grpSpPr>
          <a:xfrm rot="0">
            <a:off x="6295117" y="2202638"/>
            <a:ext cx="875983" cy="875983"/>
            <a:chOff x="0" y="0"/>
            <a:chExt cx="1167977" cy="1167977"/>
          </a:xfrm>
        </p:grpSpPr>
        <p:grpSp>
          <p:nvGrpSpPr>
            <p:cNvPr name="Group 12" id="12"/>
            <p:cNvGrpSpPr/>
            <p:nvPr/>
          </p:nvGrpSpPr>
          <p:grpSpPr>
            <a:xfrm rot="0">
              <a:off x="0" y="0"/>
              <a:ext cx="1167977" cy="1167977"/>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4" id="14"/>
            <p:cNvSpPr txBox="true"/>
            <p:nvPr/>
          </p:nvSpPr>
          <p:spPr>
            <a:xfrm rot="0">
              <a:off x="117821" y="369177"/>
              <a:ext cx="932336" cy="387505"/>
            </a:xfrm>
            <a:prstGeom prst="rect">
              <a:avLst/>
            </a:prstGeom>
          </p:spPr>
          <p:txBody>
            <a:bodyPr anchor="t" rtlCol="false" tIns="0" lIns="0" bIns="0" rIns="0">
              <a:spAutoFit/>
            </a:bodyPr>
            <a:lstStyle/>
            <a:p>
              <a:pPr algn="ctr">
                <a:lnSpc>
                  <a:spcPts val="2094"/>
                </a:lnSpc>
              </a:pPr>
              <a:r>
                <a:rPr lang="en-US" sz="2094" spc="-62">
                  <a:solidFill>
                    <a:srgbClr val="F7F6F4"/>
                  </a:solidFill>
                  <a:latin typeface="Clear Sans Bold Bold"/>
                </a:rPr>
                <a:t>ccc</a:t>
              </a:r>
            </a:p>
          </p:txBody>
        </p:sp>
      </p:grpSp>
      <p:sp>
        <p:nvSpPr>
          <p:cNvPr name="TextBox 15" id="15"/>
          <p:cNvSpPr txBox="true"/>
          <p:nvPr/>
        </p:nvSpPr>
        <p:spPr>
          <a:xfrm rot="0">
            <a:off x="3489965" y="5500346"/>
            <a:ext cx="11944791" cy="1934845"/>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Soil and groundwater impacts may include the presence of NAPL. Depending on the physical properties of the contaminant,</a:t>
            </a:r>
            <a:r>
              <a:rPr lang="en-US" sz="2200" spc="-21">
                <a:solidFill>
                  <a:srgbClr val="6F8090"/>
                </a:solidFill>
                <a:latin typeface="Clear Sans Regular Bold"/>
              </a:rPr>
              <a:t> the NAPL may be lighter or denser than water. In general, contaminants such as fuels (e.g., TPH) have densities that are lower than water and are commonly referred to as LNAPL. Chlorinated hydrocarbons (CHCs) have densities that are higher than water and are commonly referred to as DNAPL.</a:t>
            </a:r>
          </a:p>
        </p:txBody>
      </p:sp>
      <p:sp>
        <p:nvSpPr>
          <p:cNvPr name="TextBox 16" id="16"/>
          <p:cNvSpPr txBox="true"/>
          <p:nvPr/>
        </p:nvSpPr>
        <p:spPr>
          <a:xfrm rot="0">
            <a:off x="6295117" y="3245054"/>
            <a:ext cx="5419201" cy="720725"/>
          </a:xfrm>
          <a:prstGeom prst="rect">
            <a:avLst/>
          </a:prstGeom>
        </p:spPr>
        <p:txBody>
          <a:bodyPr anchor="t" rtlCol="false" tIns="0" lIns="0" bIns="0" rIns="0">
            <a:spAutoFit/>
          </a:bodyPr>
          <a:lstStyle/>
          <a:p>
            <a:pPr algn="l" marL="0" indent="0" lvl="0">
              <a:lnSpc>
                <a:spcPts val="5500"/>
              </a:lnSpc>
              <a:spcBef>
                <a:spcPct val="0"/>
              </a:spcBef>
            </a:pPr>
            <a:r>
              <a:rPr lang="en-US" sz="5000" spc="-150">
                <a:solidFill>
                  <a:srgbClr val="3D4248"/>
                </a:solidFill>
                <a:latin typeface="Clear Sans Regular"/>
              </a:rPr>
              <a:t>Residual Saturation</a:t>
            </a:r>
          </a:p>
        </p:txBody>
      </p:sp>
      <p:sp>
        <p:nvSpPr>
          <p:cNvPr name="TextBox 17" id="17"/>
          <p:cNvSpPr txBox="true"/>
          <p:nvPr/>
        </p:nvSpPr>
        <p:spPr>
          <a:xfrm rot="0">
            <a:off x="84963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22.</a:t>
            </a:r>
          </a:p>
        </p:txBody>
      </p:sp>
      <p:sp>
        <p:nvSpPr>
          <p:cNvPr name="TextBox 18" id="18"/>
          <p:cNvSpPr txBox="true"/>
          <p:nvPr/>
        </p:nvSpPr>
        <p:spPr>
          <a:xfrm rot="0">
            <a:off x="965864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630" t="7941" r="10235" b="15290"/>
          <a:stretch>
            <a:fillRect/>
          </a:stretch>
        </p:blipFill>
        <p:spPr>
          <a:xfrm flipH="false" flipV="false" rot="0">
            <a:off x="4575313" y="2411178"/>
            <a:ext cx="4710632" cy="6595985"/>
          </a:xfrm>
          <a:prstGeom prst="rect">
            <a:avLst/>
          </a:prstGeom>
        </p:spPr>
      </p:pic>
      <p:pic>
        <p:nvPicPr>
          <p:cNvPr name="Picture 3" id="3"/>
          <p:cNvPicPr>
            <a:picLocks noChangeAspect="true"/>
          </p:cNvPicPr>
          <p:nvPr/>
        </p:nvPicPr>
        <p:blipFill>
          <a:blip r:embed="rId3"/>
          <a:srcRect l="0" t="4496" r="0" b="4496"/>
          <a:stretch>
            <a:fillRect/>
          </a:stretch>
        </p:blipFill>
        <p:spPr>
          <a:xfrm flipH="false" flipV="false" rot="0">
            <a:off x="-798552" y="2411178"/>
            <a:ext cx="4831847" cy="6595985"/>
          </a:xfrm>
          <a:prstGeom prst="rect">
            <a:avLst/>
          </a:prstGeom>
        </p:spPr>
      </p:pic>
      <p:grpSp>
        <p:nvGrpSpPr>
          <p:cNvPr name="Group 4" id="4"/>
          <p:cNvGrpSpPr/>
          <p:nvPr/>
        </p:nvGrpSpPr>
        <p:grpSpPr>
          <a:xfrm rot="0">
            <a:off x="10367178" y="2682456"/>
            <a:ext cx="5406164" cy="6053428"/>
            <a:chOff x="0" y="0"/>
            <a:chExt cx="7208218" cy="8071238"/>
          </a:xfrm>
        </p:grpSpPr>
        <p:grpSp>
          <p:nvGrpSpPr>
            <p:cNvPr name="Group 5" id="5"/>
            <p:cNvGrpSpPr/>
            <p:nvPr/>
          </p:nvGrpSpPr>
          <p:grpSpPr>
            <a:xfrm rot="0">
              <a:off x="0" y="0"/>
              <a:ext cx="1576109" cy="1576109"/>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7" id="7"/>
            <p:cNvSpPr txBox="true"/>
            <p:nvPr/>
          </p:nvSpPr>
          <p:spPr>
            <a:xfrm rot="0">
              <a:off x="158991" y="494392"/>
              <a:ext cx="1258126" cy="526701"/>
            </a:xfrm>
            <a:prstGeom prst="rect">
              <a:avLst/>
            </a:prstGeom>
          </p:spPr>
          <p:txBody>
            <a:bodyPr anchor="t" rtlCol="false" tIns="0" lIns="0" bIns="0" rIns="0">
              <a:spAutoFit/>
            </a:bodyPr>
            <a:lstStyle/>
            <a:p>
              <a:pPr algn="ctr">
                <a:lnSpc>
                  <a:spcPts val="2826"/>
                </a:lnSpc>
              </a:pPr>
              <a:r>
                <a:rPr lang="en-US" sz="2826" spc="-84">
                  <a:solidFill>
                    <a:srgbClr val="F7F6F4"/>
                  </a:solidFill>
                  <a:latin typeface="Clear Sans Bold Bold"/>
                </a:rPr>
                <a:t>ccc</a:t>
              </a:r>
            </a:p>
          </p:txBody>
        </p:sp>
        <p:sp>
          <p:nvSpPr>
            <p:cNvPr name="TextBox 8" id="8"/>
            <p:cNvSpPr txBox="true"/>
            <p:nvPr/>
          </p:nvSpPr>
          <p:spPr>
            <a:xfrm rot="0">
              <a:off x="0" y="2075867"/>
              <a:ext cx="7208218" cy="3040592"/>
            </a:xfrm>
            <a:prstGeom prst="rect">
              <a:avLst/>
            </a:prstGeom>
          </p:spPr>
          <p:txBody>
            <a:bodyPr anchor="t" rtlCol="false" tIns="0" lIns="0" bIns="0" rIns="0">
              <a:spAutoFit/>
            </a:bodyPr>
            <a:lstStyle/>
            <a:p>
              <a:pPr marL="0" indent="0" lvl="0">
                <a:lnSpc>
                  <a:spcPts val="8800"/>
                </a:lnSpc>
                <a:spcBef>
                  <a:spcPct val="0"/>
                </a:spcBef>
              </a:pPr>
              <a:r>
                <a:rPr lang="en-US" sz="8000" spc="-240" u="none">
                  <a:solidFill>
                    <a:srgbClr val="3D4248"/>
                  </a:solidFill>
                  <a:latin typeface="Clear Sans Regular"/>
                </a:rPr>
                <a:t>Thanks for listening!</a:t>
              </a:r>
            </a:p>
          </p:txBody>
        </p:sp>
        <p:sp>
          <p:nvSpPr>
            <p:cNvPr name="TextBox 9" id="9"/>
            <p:cNvSpPr txBox="true"/>
            <p:nvPr/>
          </p:nvSpPr>
          <p:spPr>
            <a:xfrm rot="0">
              <a:off x="0" y="6024845"/>
              <a:ext cx="7208218" cy="2046393"/>
            </a:xfrm>
            <a:prstGeom prst="rect">
              <a:avLst/>
            </a:prstGeom>
          </p:spPr>
          <p:txBody>
            <a:bodyPr anchor="t" rtlCol="false" tIns="0" lIns="0" bIns="0" rIns="0">
              <a:spAutoFit/>
            </a:bodyPr>
            <a:lstStyle/>
            <a:p>
              <a:pPr>
                <a:lnSpc>
                  <a:spcPts val="3079"/>
                </a:lnSpc>
              </a:pPr>
              <a:r>
                <a:rPr lang="en-US" sz="2200" spc="-21" u="none">
                  <a:solidFill>
                    <a:srgbClr val="6F8090"/>
                  </a:solidFill>
                  <a:latin typeface="Clear Sans Regular Bold"/>
                </a:rPr>
                <a:t>For questions or concerns, </a:t>
              </a:r>
            </a:p>
            <a:p>
              <a:pPr>
                <a:lnSpc>
                  <a:spcPts val="3079"/>
                </a:lnSpc>
              </a:pPr>
              <a:r>
                <a:rPr lang="en-US" sz="2200" spc="-21" u="none">
                  <a:solidFill>
                    <a:srgbClr val="6F8090"/>
                  </a:solidFill>
                  <a:latin typeface="Clear Sans Regular Bold"/>
                </a:rPr>
                <a:t>email us at </a:t>
              </a:r>
              <a:r>
                <a:rPr lang="en-US" sz="2200" spc="-21" u="none">
                  <a:solidFill>
                    <a:srgbClr val="F1630F"/>
                  </a:solidFill>
                  <a:latin typeface="Clear Sans Regular Bold"/>
                </a:rPr>
                <a:t>hello@carltoncorporation.com</a:t>
              </a:r>
              <a:r>
                <a:rPr lang="en-US" sz="2200" spc="-21" u="none">
                  <a:solidFill>
                    <a:srgbClr val="6F8090"/>
                  </a:solidFill>
                  <a:latin typeface="Clear Sans Regular Bold"/>
                </a:rPr>
                <a:t>. </a:t>
              </a:r>
            </a:p>
            <a:p>
              <a:pPr>
                <a:lnSpc>
                  <a:spcPts val="3079"/>
                </a:lnSpc>
              </a:pPr>
            </a:p>
            <a:p>
              <a:pPr>
                <a:lnSpc>
                  <a:spcPts val="3079"/>
                </a:lnSpc>
              </a:pPr>
              <a:r>
                <a:rPr lang="en-US" sz="2200" spc="-21" u="none">
                  <a:solidFill>
                    <a:srgbClr val="6F8090"/>
                  </a:solidFill>
                  <a:latin typeface="Clear Sans Regular Bold"/>
                </a:rPr>
                <a:t>We're here to help!</a:t>
              </a:r>
            </a:p>
          </p:txBody>
        </p:sp>
      </p:grpSp>
      <p:grpSp>
        <p:nvGrpSpPr>
          <p:cNvPr name="Group 10" id="10"/>
          <p:cNvGrpSpPr/>
          <p:nvPr/>
        </p:nvGrpSpPr>
        <p:grpSpPr>
          <a:xfrm rot="0">
            <a:off x="16901160" y="1028700"/>
            <a:ext cx="358140" cy="358140"/>
            <a:chOff x="0" y="0"/>
            <a:chExt cx="477520" cy="477520"/>
          </a:xfrm>
        </p:grpSpPr>
        <p:grpSp>
          <p:nvGrpSpPr>
            <p:cNvPr name="Group 11" id="11"/>
            <p:cNvGrpSpPr/>
            <p:nvPr/>
          </p:nvGrpSpPr>
          <p:grpSpPr>
            <a:xfrm rot="0">
              <a:off x="0" y="0"/>
              <a:ext cx="477520" cy="77593"/>
              <a:chOff x="0" y="0"/>
              <a:chExt cx="1913890" cy="310990"/>
            </a:xfrm>
          </p:grpSpPr>
          <p:sp>
            <p:nvSpPr>
              <p:cNvPr name="Freeform 12" id="12"/>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3" id="13"/>
            <p:cNvGrpSpPr/>
            <p:nvPr/>
          </p:nvGrpSpPr>
          <p:grpSpPr>
            <a:xfrm rot="0">
              <a:off x="0" y="199964"/>
              <a:ext cx="477520" cy="77593"/>
              <a:chOff x="0" y="0"/>
              <a:chExt cx="1913890" cy="310990"/>
            </a:xfrm>
          </p:grpSpPr>
          <p:sp>
            <p:nvSpPr>
              <p:cNvPr name="Freeform 14" id="1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15" id="15"/>
            <p:cNvGrpSpPr/>
            <p:nvPr/>
          </p:nvGrpSpPr>
          <p:grpSpPr>
            <a:xfrm rot="0">
              <a:off x="0" y="399927"/>
              <a:ext cx="477520" cy="77593"/>
              <a:chOff x="0" y="0"/>
              <a:chExt cx="1913890" cy="310990"/>
            </a:xfrm>
          </p:grpSpPr>
          <p:sp>
            <p:nvSpPr>
              <p:cNvPr name="Freeform 16" id="1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17" id="17"/>
          <p:cNvSpPr txBox="true"/>
          <p:nvPr/>
        </p:nvSpPr>
        <p:spPr>
          <a:xfrm rot="0">
            <a:off x="864522" y="990600"/>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5400000">
            <a:off x="5062265" y="4672211"/>
            <a:ext cx="8163469" cy="471498"/>
            <a:chOff x="0" y="0"/>
            <a:chExt cx="9894898" cy="571500"/>
          </a:xfrm>
        </p:grpSpPr>
        <p:sp>
          <p:nvSpPr>
            <p:cNvPr name="Freeform 10" id="10"/>
            <p:cNvSpPr/>
            <p:nvPr/>
          </p:nvSpPr>
          <p:spPr>
            <a:xfrm>
              <a:off x="0" y="255270"/>
              <a:ext cx="9894898" cy="69850"/>
            </a:xfrm>
            <a:custGeom>
              <a:avLst/>
              <a:gdLst/>
              <a:ahLst/>
              <a:cxnLst/>
              <a:rect r="r" b="b" t="t" l="l"/>
              <a:pathLst>
                <a:path h="69850" w="9894898">
                  <a:moveTo>
                    <a:pt x="9604068" y="0"/>
                  </a:moveTo>
                  <a:lnTo>
                    <a:pt x="0" y="0"/>
                  </a:lnTo>
                  <a:lnTo>
                    <a:pt x="0" y="69850"/>
                  </a:lnTo>
                  <a:lnTo>
                    <a:pt x="9894898" y="69850"/>
                  </a:lnTo>
                  <a:lnTo>
                    <a:pt x="9894898" y="0"/>
                  </a:lnTo>
                  <a:close/>
                </a:path>
              </a:pathLst>
            </a:custGeom>
            <a:solidFill>
              <a:srgbClr val="848484"/>
            </a:solidFill>
          </p:spPr>
        </p:sp>
      </p:grpSp>
      <p:sp>
        <p:nvSpPr>
          <p:cNvPr name="TextBox 11" id="11"/>
          <p:cNvSpPr txBox="true"/>
          <p:nvPr/>
        </p:nvSpPr>
        <p:spPr>
          <a:xfrm rot="0">
            <a:off x="1429970" y="2865227"/>
            <a:ext cx="6765415" cy="4939030"/>
          </a:xfrm>
          <a:prstGeom prst="rect">
            <a:avLst/>
          </a:prstGeom>
        </p:spPr>
        <p:txBody>
          <a:bodyPr anchor="t" rtlCol="false" tIns="0" lIns="0" bIns="0" rIns="0">
            <a:spAutoFit/>
          </a:bodyPr>
          <a:lstStyle/>
          <a:p>
            <a:pPr>
              <a:lnSpc>
                <a:spcPts val="3919"/>
              </a:lnSpc>
              <a:spcBef>
                <a:spcPct val="0"/>
              </a:spcBef>
            </a:pPr>
            <a:r>
              <a:rPr lang="en-US" sz="2800">
                <a:solidFill>
                  <a:srgbClr val="3D4248"/>
                </a:solidFill>
                <a:latin typeface="Clear Sans Regular"/>
              </a:rPr>
              <a:t>To be a world-class infrastructure construction and Real Estate Development company committed to total customer satisfaction and enhancing shareholder's value, by building on our strengths - innovative designs, superlative quality of material, cutting-edge technology, timely completion and demonstrating the highest standards of workmanship.</a:t>
            </a:r>
          </a:p>
        </p:txBody>
      </p:sp>
      <p:sp>
        <p:nvSpPr>
          <p:cNvPr name="TextBox 12" id="12"/>
          <p:cNvSpPr txBox="true"/>
          <p:nvPr/>
        </p:nvSpPr>
        <p:spPr>
          <a:xfrm rot="0">
            <a:off x="10135745" y="2865227"/>
            <a:ext cx="6765415" cy="1967230"/>
          </a:xfrm>
          <a:prstGeom prst="rect">
            <a:avLst/>
          </a:prstGeom>
        </p:spPr>
        <p:txBody>
          <a:bodyPr anchor="t" rtlCol="false" tIns="0" lIns="0" bIns="0" rIns="0">
            <a:spAutoFit/>
          </a:bodyPr>
          <a:lstStyle/>
          <a:p>
            <a:pPr>
              <a:lnSpc>
                <a:spcPts val="3919"/>
              </a:lnSpc>
              <a:spcBef>
                <a:spcPct val="0"/>
              </a:spcBef>
            </a:pPr>
            <a:r>
              <a:rPr lang="en-US" sz="2800">
                <a:solidFill>
                  <a:srgbClr val="3D4248"/>
                </a:solidFill>
                <a:latin typeface="Clear Sans Regular"/>
              </a:rPr>
              <a:t>To work towards being in the position of a market leader in Infrastructure Construction &amp; Real Estate Development Projects.</a:t>
            </a:r>
          </a:p>
        </p:txBody>
      </p:sp>
      <p:sp>
        <p:nvSpPr>
          <p:cNvPr name="TextBox 13" id="13"/>
          <p:cNvSpPr txBox="true"/>
          <p:nvPr/>
        </p:nvSpPr>
        <p:spPr>
          <a:xfrm rot="0">
            <a:off x="1778543" y="1274445"/>
            <a:ext cx="5568636" cy="1149350"/>
          </a:xfrm>
          <a:prstGeom prst="rect">
            <a:avLst/>
          </a:prstGeom>
        </p:spPr>
        <p:txBody>
          <a:bodyPr anchor="t" rtlCol="false" tIns="0" lIns="0" bIns="0" rIns="0">
            <a:spAutoFit/>
          </a:bodyPr>
          <a:lstStyle/>
          <a:p>
            <a:pPr>
              <a:lnSpc>
                <a:spcPts val="8800"/>
              </a:lnSpc>
            </a:pPr>
            <a:r>
              <a:rPr lang="en-US" sz="8000" spc="-240">
                <a:solidFill>
                  <a:srgbClr val="3D4248"/>
                </a:solidFill>
                <a:latin typeface="Anonymous Pro"/>
              </a:rPr>
              <a:t>Our Vision</a:t>
            </a:r>
          </a:p>
        </p:txBody>
      </p:sp>
      <p:sp>
        <p:nvSpPr>
          <p:cNvPr name="TextBox 14" id="14"/>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03.</a:t>
            </a:r>
          </a:p>
        </p:txBody>
      </p:sp>
      <p:sp>
        <p:nvSpPr>
          <p:cNvPr name="TextBox 15" id="15"/>
          <p:cNvSpPr txBox="true"/>
          <p:nvPr/>
        </p:nvSpPr>
        <p:spPr>
          <a:xfrm rot="0">
            <a:off x="10219438" y="8951595"/>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
        <p:nvSpPr>
          <p:cNvPr name="TextBox 16" id="16"/>
          <p:cNvSpPr txBox="true"/>
          <p:nvPr/>
        </p:nvSpPr>
        <p:spPr>
          <a:xfrm rot="0">
            <a:off x="10219438" y="1274445"/>
            <a:ext cx="6024625" cy="1149350"/>
          </a:xfrm>
          <a:prstGeom prst="rect">
            <a:avLst/>
          </a:prstGeom>
        </p:spPr>
        <p:txBody>
          <a:bodyPr anchor="t" rtlCol="false" tIns="0" lIns="0" bIns="0" rIns="0">
            <a:spAutoFit/>
          </a:bodyPr>
          <a:lstStyle/>
          <a:p>
            <a:pPr>
              <a:lnSpc>
                <a:spcPts val="8800"/>
              </a:lnSpc>
            </a:pPr>
            <a:r>
              <a:rPr lang="en-US" sz="8000" spc="-240">
                <a:solidFill>
                  <a:srgbClr val="3D4248"/>
                </a:solidFill>
                <a:latin typeface="Anonymous Pro"/>
              </a:rPr>
              <a:t>Our Mission</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sp>
        <p:nvSpPr>
          <p:cNvPr name="TextBox 9" id="9"/>
          <p:cNvSpPr txBox="true"/>
          <p:nvPr/>
        </p:nvSpPr>
        <p:spPr>
          <a:xfrm rot="0">
            <a:off x="1504950" y="1930147"/>
            <a:ext cx="11149938" cy="1149350"/>
          </a:xfrm>
          <a:prstGeom prst="rect">
            <a:avLst/>
          </a:prstGeom>
        </p:spPr>
        <p:txBody>
          <a:bodyPr anchor="t" rtlCol="false" tIns="0" lIns="0" bIns="0" rIns="0">
            <a:spAutoFit/>
          </a:bodyPr>
          <a:lstStyle/>
          <a:p>
            <a:pPr>
              <a:lnSpc>
                <a:spcPts val="8800"/>
              </a:lnSpc>
            </a:pPr>
            <a:r>
              <a:rPr lang="en-US" sz="8000" spc="-240">
                <a:solidFill>
                  <a:srgbClr val="3D4248"/>
                </a:solidFill>
                <a:latin typeface="Clear Sans Regular"/>
              </a:rPr>
              <a:t>Key Talking Points</a:t>
            </a:r>
          </a:p>
        </p:txBody>
      </p:sp>
      <p:grpSp>
        <p:nvGrpSpPr>
          <p:cNvPr name="Group 10" id="10"/>
          <p:cNvGrpSpPr/>
          <p:nvPr/>
        </p:nvGrpSpPr>
        <p:grpSpPr>
          <a:xfrm rot="0">
            <a:off x="2494904" y="4023082"/>
            <a:ext cx="341800" cy="341800"/>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grpSp>
        <p:nvGrpSpPr>
          <p:cNvPr name="Group 12" id="12"/>
          <p:cNvGrpSpPr/>
          <p:nvPr/>
        </p:nvGrpSpPr>
        <p:grpSpPr>
          <a:xfrm rot="0">
            <a:off x="3282385" y="3943792"/>
            <a:ext cx="6054072" cy="3560449"/>
            <a:chOff x="0" y="0"/>
            <a:chExt cx="8072096" cy="4747265"/>
          </a:xfrm>
        </p:grpSpPr>
        <p:sp>
          <p:nvSpPr>
            <p:cNvPr name="TextBox 13" id="13"/>
            <p:cNvSpPr txBox="true"/>
            <p:nvPr/>
          </p:nvSpPr>
          <p:spPr>
            <a:xfrm rot="0">
              <a:off x="0" y="-57150"/>
              <a:ext cx="8072096" cy="622723"/>
            </a:xfrm>
            <a:prstGeom prst="rect">
              <a:avLst/>
            </a:prstGeom>
          </p:spPr>
          <p:txBody>
            <a:bodyPr anchor="t" rtlCol="false" tIns="0" lIns="0" bIns="0" rIns="0">
              <a:spAutoFit/>
            </a:bodyPr>
            <a:lstStyle/>
            <a:p>
              <a:pPr>
                <a:lnSpc>
                  <a:spcPts val="3919"/>
                </a:lnSpc>
                <a:spcBef>
                  <a:spcPct val="0"/>
                </a:spcBef>
              </a:pPr>
              <a:r>
                <a:rPr lang="en-US" sz="2800">
                  <a:solidFill>
                    <a:srgbClr val="3D4248"/>
                  </a:solidFill>
                  <a:latin typeface="Clear Sans Regular"/>
                </a:rPr>
                <a:t>What's on the agenda?</a:t>
              </a:r>
            </a:p>
          </p:txBody>
        </p:sp>
        <p:sp>
          <p:nvSpPr>
            <p:cNvPr name="TextBox 14" id="14"/>
            <p:cNvSpPr txBox="true"/>
            <p:nvPr/>
          </p:nvSpPr>
          <p:spPr>
            <a:xfrm rot="0">
              <a:off x="0" y="1576075"/>
              <a:ext cx="8072096" cy="3171190"/>
            </a:xfrm>
            <a:prstGeom prst="rect">
              <a:avLst/>
            </a:prstGeom>
          </p:spPr>
          <p:txBody>
            <a:bodyPr anchor="t" rtlCol="false" tIns="0" lIns="0" bIns="0" rIns="0">
              <a:spAutoFit/>
            </a:bodyPr>
            <a:lstStyle/>
            <a:p>
              <a:pPr>
                <a:lnSpc>
                  <a:spcPts val="3840"/>
                </a:lnSpc>
              </a:pPr>
              <a:r>
                <a:rPr lang="en-US" sz="2400" spc="48">
                  <a:solidFill>
                    <a:srgbClr val="3D4248"/>
                  </a:solidFill>
                  <a:latin typeface="Clear Sans Regular"/>
                </a:rPr>
                <a:t>— Site Investigation Summary</a:t>
              </a:r>
            </a:p>
            <a:p>
              <a:pPr>
                <a:lnSpc>
                  <a:spcPts val="3840"/>
                </a:lnSpc>
              </a:pPr>
              <a:r>
                <a:rPr lang="en-US" sz="2400" spc="48">
                  <a:solidFill>
                    <a:srgbClr val="3D4248"/>
                  </a:solidFill>
                  <a:latin typeface="Clear Sans Regular"/>
                </a:rPr>
                <a:t>— Objectives of Site Investigation</a:t>
              </a:r>
            </a:p>
            <a:p>
              <a:pPr>
                <a:lnSpc>
                  <a:spcPts val="3840"/>
                </a:lnSpc>
              </a:pPr>
              <a:r>
                <a:rPr lang="en-US" sz="2400" spc="48">
                  <a:solidFill>
                    <a:srgbClr val="3D4248"/>
                  </a:solidFill>
                  <a:latin typeface="Clear Sans Regular"/>
                </a:rPr>
                <a:t>— Methods of Site Investigation</a:t>
              </a:r>
            </a:p>
            <a:p>
              <a:pPr>
                <a:lnSpc>
                  <a:spcPts val="3840"/>
                </a:lnSpc>
              </a:pPr>
              <a:r>
                <a:rPr lang="en-US" sz="2400" spc="48">
                  <a:solidFill>
                    <a:srgbClr val="3D4248"/>
                  </a:solidFill>
                  <a:latin typeface="Clear Sans Regular"/>
                </a:rPr>
                <a:t>— Techniques in Site Investigation</a:t>
              </a:r>
            </a:p>
            <a:p>
              <a:pPr>
                <a:lnSpc>
                  <a:spcPts val="3840"/>
                </a:lnSpc>
              </a:pPr>
              <a:r>
                <a:rPr lang="en-US" sz="2400" spc="48">
                  <a:solidFill>
                    <a:srgbClr val="3D4248"/>
                  </a:solidFill>
                  <a:latin typeface="Clear Sans Regular"/>
                </a:rPr>
                <a:t>— Things to keep in mind</a:t>
              </a:r>
            </a:p>
          </p:txBody>
        </p:sp>
      </p:grpSp>
      <p:sp>
        <p:nvSpPr>
          <p:cNvPr name="TextBox 15" id="15"/>
          <p:cNvSpPr txBox="true"/>
          <p:nvPr/>
        </p:nvSpPr>
        <p:spPr>
          <a:xfrm rot="0">
            <a:off x="1028700" y="885253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04.</a:t>
            </a:r>
          </a:p>
        </p:txBody>
      </p:sp>
      <p:sp>
        <p:nvSpPr>
          <p:cNvPr name="TextBox 16" id="16"/>
          <p:cNvSpPr txBox="true"/>
          <p:nvPr/>
        </p:nvSpPr>
        <p:spPr>
          <a:xfrm rot="0">
            <a:off x="10219438" y="8951595"/>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8255836" y="2614482"/>
            <a:ext cx="7996527" cy="5639602"/>
            <a:chOff x="0" y="0"/>
            <a:chExt cx="10662036" cy="7519470"/>
          </a:xfrm>
        </p:grpSpPr>
        <p:sp>
          <p:nvSpPr>
            <p:cNvPr name="TextBox 10" id="10"/>
            <p:cNvSpPr txBox="true"/>
            <p:nvPr/>
          </p:nvSpPr>
          <p:spPr>
            <a:xfrm rot="0">
              <a:off x="0" y="66675"/>
              <a:ext cx="10662036" cy="1554692"/>
            </a:xfrm>
            <a:prstGeom prst="rect">
              <a:avLst/>
            </a:prstGeom>
          </p:spPr>
          <p:txBody>
            <a:bodyPr anchor="t" rtlCol="false" tIns="0" lIns="0" bIns="0" rIns="0">
              <a:spAutoFit/>
            </a:bodyPr>
            <a:lstStyle/>
            <a:p>
              <a:pPr>
                <a:lnSpc>
                  <a:spcPts val="8800"/>
                </a:lnSpc>
              </a:pPr>
              <a:r>
                <a:rPr lang="en-US" sz="8000" spc="-240">
                  <a:solidFill>
                    <a:srgbClr val="3D4248"/>
                  </a:solidFill>
                  <a:latin typeface="Clear Sans Regular"/>
                </a:rPr>
                <a:t>Site Investigation</a:t>
              </a:r>
            </a:p>
          </p:txBody>
        </p:sp>
        <p:sp>
          <p:nvSpPr>
            <p:cNvPr name="TextBox 11" id="11"/>
            <p:cNvSpPr txBox="true"/>
            <p:nvPr/>
          </p:nvSpPr>
          <p:spPr>
            <a:xfrm rot="0">
              <a:off x="0" y="2375457"/>
              <a:ext cx="10662036" cy="2201545"/>
            </a:xfrm>
            <a:prstGeom prst="rect">
              <a:avLst/>
            </a:prstGeom>
          </p:spPr>
          <p:txBody>
            <a:bodyPr anchor="t" rtlCol="false" tIns="0" lIns="0" bIns="0" rIns="0">
              <a:spAutoFit/>
            </a:bodyPr>
            <a:lstStyle/>
            <a:p>
              <a:pPr>
                <a:lnSpc>
                  <a:spcPts val="3359"/>
                </a:lnSpc>
                <a:spcBef>
                  <a:spcPct val="0"/>
                </a:spcBef>
              </a:pPr>
              <a:r>
                <a:rPr lang="en-US" sz="2400">
                  <a:solidFill>
                    <a:srgbClr val="3D4248"/>
                  </a:solidFill>
                  <a:latin typeface="Clear Sans Regular"/>
                </a:rPr>
                <a:t>Statistics show that 80% of problems encountered on construction projects are due to unforeseen ground conditions that could have been avoided if a suitable site investigation was carried out.</a:t>
              </a:r>
            </a:p>
          </p:txBody>
        </p:sp>
        <p:sp>
          <p:nvSpPr>
            <p:cNvPr name="TextBox 12" id="12"/>
            <p:cNvSpPr txBox="true"/>
            <p:nvPr/>
          </p:nvSpPr>
          <p:spPr>
            <a:xfrm rot="0">
              <a:off x="0" y="5161715"/>
              <a:ext cx="10662036" cy="2357755"/>
            </a:xfrm>
            <a:prstGeom prst="rect">
              <a:avLst/>
            </a:prstGeom>
          </p:spPr>
          <p:txBody>
            <a:bodyPr anchor="t" rtlCol="false" tIns="0" lIns="0" bIns="0" rIns="0">
              <a:spAutoFit/>
            </a:bodyPr>
            <a:lstStyle/>
            <a:p>
              <a:pPr algn="l" marL="0" indent="0" lvl="0">
                <a:lnSpc>
                  <a:spcPts val="2880"/>
                </a:lnSpc>
                <a:spcBef>
                  <a:spcPct val="0"/>
                </a:spcBef>
              </a:pPr>
              <a:r>
                <a:rPr lang="en-US" sz="1800" spc="36">
                  <a:solidFill>
                    <a:srgbClr val="3D4248"/>
                  </a:solidFill>
                  <a:latin typeface="Clear Sans Regular Italics"/>
                </a:rPr>
                <a:t>Bef</a:t>
              </a:r>
              <a:r>
                <a:rPr lang="en-US" sz="1800" spc="36" u="none">
                  <a:solidFill>
                    <a:srgbClr val="3D4248"/>
                  </a:solidFill>
                  <a:latin typeface="Clear Sans Regular Italics"/>
                </a:rPr>
                <a:t>ore the engineer can design a foundation intelligently, he must have a reasonably accurate conception of the physical properties and arrangement of the underlying materials. The field and laboratory investigations required to obtain this essential information are called soil exploration or site investigation.</a:t>
              </a:r>
            </a:p>
          </p:txBody>
        </p:sp>
      </p:grpSp>
      <p:sp>
        <p:nvSpPr>
          <p:cNvPr name="TextBox 13" id="13"/>
          <p:cNvSpPr txBox="true"/>
          <p:nvPr/>
        </p:nvSpPr>
        <p:spPr>
          <a:xfrm rot="0">
            <a:off x="102870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05.</a:t>
            </a:r>
          </a:p>
        </p:txBody>
      </p:sp>
      <p:pic>
        <p:nvPicPr>
          <p:cNvPr name="Picture 14" id="14"/>
          <p:cNvPicPr>
            <a:picLocks noChangeAspect="true"/>
          </p:cNvPicPr>
          <p:nvPr/>
        </p:nvPicPr>
        <p:blipFill>
          <a:blip r:embed="rId2"/>
          <a:srcRect l="48789" t="0" r="5426" b="3051"/>
          <a:stretch>
            <a:fillRect/>
          </a:stretch>
        </p:blipFill>
        <p:spPr>
          <a:xfrm flipH="false" flipV="false" rot="0">
            <a:off x="2843431" y="2404651"/>
            <a:ext cx="4528428" cy="6394714"/>
          </a:xfrm>
          <a:prstGeom prst="rect">
            <a:avLst/>
          </a:prstGeom>
        </p:spPr>
      </p:pic>
      <p:grpSp>
        <p:nvGrpSpPr>
          <p:cNvPr name="Group 15" id="15"/>
          <p:cNvGrpSpPr/>
          <p:nvPr/>
        </p:nvGrpSpPr>
        <p:grpSpPr>
          <a:xfrm rot="0">
            <a:off x="2252390" y="2800046"/>
            <a:ext cx="1182082" cy="1182082"/>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630F"/>
            </a:solidFill>
          </p:spPr>
        </p:sp>
      </p:grpSp>
      <p:sp>
        <p:nvSpPr>
          <p:cNvPr name="TextBox 17" id="17"/>
          <p:cNvSpPr txBox="true"/>
          <p:nvPr/>
        </p:nvSpPr>
        <p:spPr>
          <a:xfrm rot="0">
            <a:off x="9837718" y="9264968"/>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7F6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7511" r="0" b="18638"/>
          <a:stretch>
            <a:fillRect/>
          </a:stretch>
        </p:blipFill>
        <p:spPr>
          <a:xfrm flipH="false" flipV="false" rot="0">
            <a:off x="0" y="0"/>
            <a:ext cx="18585340" cy="2489691"/>
          </a:xfrm>
          <a:prstGeom prst="rect">
            <a:avLst/>
          </a:prstGeom>
        </p:spPr>
      </p:pic>
      <p:grpSp>
        <p:nvGrpSpPr>
          <p:cNvPr name="Group 3" id="3"/>
          <p:cNvGrpSpPr/>
          <p:nvPr/>
        </p:nvGrpSpPr>
        <p:grpSpPr>
          <a:xfrm rot="0">
            <a:off x="894520" y="3440213"/>
            <a:ext cx="6145329" cy="2615572"/>
            <a:chOff x="0" y="0"/>
            <a:chExt cx="8193772" cy="3487430"/>
          </a:xfrm>
        </p:grpSpPr>
        <p:sp>
          <p:nvSpPr>
            <p:cNvPr name="TextBox 4" id="4"/>
            <p:cNvSpPr txBox="true"/>
            <p:nvPr/>
          </p:nvSpPr>
          <p:spPr>
            <a:xfrm rot="0">
              <a:off x="0" y="28575"/>
              <a:ext cx="8193772" cy="2119418"/>
            </a:xfrm>
            <a:prstGeom prst="rect">
              <a:avLst/>
            </a:prstGeom>
          </p:spPr>
          <p:txBody>
            <a:bodyPr anchor="t" rtlCol="false" tIns="0" lIns="0" bIns="0" rIns="0">
              <a:spAutoFit/>
            </a:bodyPr>
            <a:lstStyle/>
            <a:p>
              <a:pPr algn="l" marL="0" indent="0" lvl="0">
                <a:lnSpc>
                  <a:spcPts val="6214"/>
                </a:lnSpc>
                <a:spcBef>
                  <a:spcPct val="0"/>
                </a:spcBef>
              </a:pPr>
              <a:r>
                <a:rPr lang="en-US" sz="5500" spc="577">
                  <a:solidFill>
                    <a:srgbClr val="244357"/>
                  </a:solidFill>
                  <a:latin typeface="Roboto Condensed Bold"/>
                </a:rPr>
                <a:t>SITE INVESTIGATION</a:t>
              </a:r>
            </a:p>
          </p:txBody>
        </p:sp>
        <p:sp>
          <p:nvSpPr>
            <p:cNvPr name="TextBox 5" id="5"/>
            <p:cNvSpPr txBox="true"/>
            <p:nvPr/>
          </p:nvSpPr>
          <p:spPr>
            <a:xfrm rot="0">
              <a:off x="0" y="2361363"/>
              <a:ext cx="7342776" cy="922189"/>
            </a:xfrm>
            <a:prstGeom prst="rect">
              <a:avLst/>
            </a:prstGeom>
          </p:spPr>
          <p:txBody>
            <a:bodyPr anchor="t" rtlCol="false" tIns="0" lIns="0" bIns="0" rIns="0">
              <a:spAutoFit/>
            </a:bodyPr>
            <a:lstStyle/>
            <a:p>
              <a:pPr algn="l" marL="0" indent="0" lvl="0">
                <a:lnSpc>
                  <a:spcPts val="5473"/>
                </a:lnSpc>
                <a:spcBef>
                  <a:spcPct val="0"/>
                </a:spcBef>
              </a:pPr>
              <a:r>
                <a:rPr lang="en-US" sz="4600" spc="114">
                  <a:solidFill>
                    <a:srgbClr val="244357"/>
                  </a:solidFill>
                  <a:latin typeface="Roboto Condensed"/>
                </a:rPr>
                <a:t>THE BEGINNING</a:t>
              </a:r>
            </a:p>
          </p:txBody>
        </p:sp>
      </p:grpSp>
      <p:sp>
        <p:nvSpPr>
          <p:cNvPr name="TextBox 6" id="6"/>
          <p:cNvSpPr txBox="true"/>
          <p:nvPr/>
        </p:nvSpPr>
        <p:spPr>
          <a:xfrm rot="0">
            <a:off x="7664766" y="3424338"/>
            <a:ext cx="9460354" cy="5140325"/>
          </a:xfrm>
          <a:prstGeom prst="rect">
            <a:avLst/>
          </a:prstGeom>
        </p:spPr>
        <p:txBody>
          <a:bodyPr anchor="t" rtlCol="false" tIns="0" lIns="0" bIns="0" rIns="0">
            <a:spAutoFit/>
          </a:bodyPr>
          <a:lstStyle/>
          <a:p>
            <a:pPr algn="l" marL="0" indent="0" lvl="0">
              <a:lnSpc>
                <a:spcPts val="4060"/>
              </a:lnSpc>
              <a:spcBef>
                <a:spcPct val="0"/>
              </a:spcBef>
            </a:pPr>
            <a:r>
              <a:rPr lang="en-US" sz="2800" spc="70">
                <a:solidFill>
                  <a:srgbClr val="244357"/>
                </a:solidFill>
                <a:latin typeface="Roboto"/>
              </a:rPr>
              <a:t>A </a:t>
            </a:r>
            <a:r>
              <a:rPr lang="en-US" sz="2800" spc="70" u="none">
                <a:solidFill>
                  <a:srgbClr val="244357"/>
                </a:solidFill>
                <a:latin typeface="Roboto"/>
              </a:rPr>
              <a:t>site investigation simply is the process of the collection of information, the appraisal of data, assessment, and reporting without which the hazards in the ground beneath the site cannot be known.</a:t>
            </a:r>
          </a:p>
          <a:p>
            <a:pPr algn="l" marL="0" indent="0" lvl="0">
              <a:lnSpc>
                <a:spcPts val="4060"/>
              </a:lnSpc>
              <a:spcBef>
                <a:spcPct val="0"/>
              </a:spcBef>
            </a:pPr>
          </a:p>
          <a:p>
            <a:pPr algn="l" marL="0" indent="0" lvl="0">
              <a:lnSpc>
                <a:spcPts val="4060"/>
              </a:lnSpc>
              <a:spcBef>
                <a:spcPct val="0"/>
              </a:spcBef>
            </a:pPr>
            <a:r>
              <a:rPr lang="en-US" sz="2800" spc="70" u="none">
                <a:solidFill>
                  <a:srgbClr val="244357"/>
                </a:solidFill>
                <a:latin typeface="Roboto"/>
              </a:rPr>
              <a:t>Site investigation is carried out in order to enable a geotechnical and geoenvironmental assessment of the ground conditions and analysis of the engineering and environmental considerations related to the proposed development.</a:t>
            </a:r>
          </a:p>
        </p:txBody>
      </p:sp>
      <p:sp>
        <p:nvSpPr>
          <p:cNvPr name="TextBox 7" id="7"/>
          <p:cNvSpPr txBox="true"/>
          <p:nvPr/>
        </p:nvSpPr>
        <p:spPr>
          <a:xfrm rot="0">
            <a:off x="1028700"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06.</a:t>
            </a:r>
          </a:p>
        </p:txBody>
      </p:sp>
      <p:sp>
        <p:nvSpPr>
          <p:cNvPr name="TextBox 8" id="8"/>
          <p:cNvSpPr txBox="true"/>
          <p:nvPr/>
        </p:nvSpPr>
        <p:spPr>
          <a:xfrm rot="0">
            <a:off x="9837718" y="9085898"/>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a:blip r:embed="rId2"/>
          <a:srcRect l="1402" t="56961" r="2957" b="0"/>
          <a:stretch>
            <a:fillRect/>
          </a:stretch>
        </a:blipFill>
      </p:bgPr>
    </p:bg>
    <p:spTree>
      <p:nvGrpSpPr>
        <p:cNvPr id="1" name=""/>
        <p:cNvGrpSpPr/>
        <p:nvPr/>
      </p:nvGrpSpPr>
      <p:grpSpPr>
        <a:xfrm>
          <a:off x="0" y="0"/>
          <a:ext cx="0" cy="0"/>
          <a:chOff x="0" y="0"/>
          <a:chExt cx="0" cy="0"/>
        </a:xfrm>
      </p:grpSpPr>
      <p:grpSp>
        <p:nvGrpSpPr>
          <p:cNvPr name="Group 2" id="2"/>
          <p:cNvGrpSpPr/>
          <p:nvPr/>
        </p:nvGrpSpPr>
        <p:grpSpPr>
          <a:xfrm rot="0">
            <a:off x="715069" y="2212266"/>
            <a:ext cx="6382827" cy="2716656"/>
            <a:chOff x="0" y="0"/>
            <a:chExt cx="8510435" cy="3622208"/>
          </a:xfrm>
        </p:grpSpPr>
        <p:sp>
          <p:nvSpPr>
            <p:cNvPr name="TextBox 3" id="3"/>
            <p:cNvSpPr txBox="true"/>
            <p:nvPr/>
          </p:nvSpPr>
          <p:spPr>
            <a:xfrm rot="0">
              <a:off x="0" y="19050"/>
              <a:ext cx="8510435" cy="2211957"/>
            </a:xfrm>
            <a:prstGeom prst="rect">
              <a:avLst/>
            </a:prstGeom>
          </p:spPr>
          <p:txBody>
            <a:bodyPr anchor="t" rtlCol="false" tIns="0" lIns="0" bIns="0" rIns="0">
              <a:spAutoFit/>
            </a:bodyPr>
            <a:lstStyle/>
            <a:p>
              <a:pPr algn="l" marL="0" indent="0" lvl="0">
                <a:lnSpc>
                  <a:spcPts val="6455"/>
                </a:lnSpc>
                <a:spcBef>
                  <a:spcPct val="0"/>
                </a:spcBef>
              </a:pPr>
              <a:r>
                <a:rPr lang="en-US" sz="5712" spc="599">
                  <a:solidFill>
                    <a:srgbClr val="244357"/>
                  </a:solidFill>
                  <a:latin typeface="Roboto Condensed Bold"/>
                </a:rPr>
                <a:t>SITE INVESTIGATION</a:t>
              </a:r>
            </a:p>
          </p:txBody>
        </p:sp>
        <p:sp>
          <p:nvSpPr>
            <p:cNvPr name="TextBox 4" id="4"/>
            <p:cNvSpPr txBox="true"/>
            <p:nvPr/>
          </p:nvSpPr>
          <p:spPr>
            <a:xfrm rot="0">
              <a:off x="0" y="2452622"/>
              <a:ext cx="7626551" cy="957829"/>
            </a:xfrm>
            <a:prstGeom prst="rect">
              <a:avLst/>
            </a:prstGeom>
          </p:spPr>
          <p:txBody>
            <a:bodyPr anchor="t" rtlCol="false" tIns="0" lIns="0" bIns="0" rIns="0">
              <a:spAutoFit/>
            </a:bodyPr>
            <a:lstStyle/>
            <a:p>
              <a:pPr algn="l" marL="0" indent="0" lvl="0">
                <a:lnSpc>
                  <a:spcPts val="5685"/>
                </a:lnSpc>
                <a:spcBef>
                  <a:spcPct val="0"/>
                </a:spcBef>
              </a:pPr>
              <a:r>
                <a:rPr lang="en-US" sz="4777" spc="119">
                  <a:solidFill>
                    <a:srgbClr val="244357"/>
                  </a:solidFill>
                  <a:latin typeface="Roboto Condensed"/>
                </a:rPr>
                <a:t>A SUMMARY</a:t>
              </a:r>
            </a:p>
          </p:txBody>
        </p:sp>
      </p:grpSp>
      <p:sp>
        <p:nvSpPr>
          <p:cNvPr name="TextBox 5" id="5"/>
          <p:cNvSpPr txBox="true"/>
          <p:nvPr/>
        </p:nvSpPr>
        <p:spPr>
          <a:xfrm rot="0">
            <a:off x="7746964" y="2199091"/>
            <a:ext cx="9825968" cy="5335670"/>
          </a:xfrm>
          <a:prstGeom prst="rect">
            <a:avLst/>
          </a:prstGeom>
        </p:spPr>
        <p:txBody>
          <a:bodyPr anchor="t" rtlCol="false" tIns="0" lIns="0" bIns="0" rIns="0">
            <a:spAutoFit/>
          </a:bodyPr>
          <a:lstStyle/>
          <a:p>
            <a:pPr algn="l" marL="0" indent="0" lvl="0">
              <a:lnSpc>
                <a:spcPts val="4216"/>
              </a:lnSpc>
              <a:spcBef>
                <a:spcPct val="0"/>
              </a:spcBef>
            </a:pPr>
            <a:r>
              <a:rPr lang="en-US" sz="2908" spc="72">
                <a:solidFill>
                  <a:srgbClr val="244357"/>
                </a:solidFill>
                <a:latin typeface="Roboto"/>
              </a:rPr>
              <a:t>S</a:t>
            </a:r>
            <a:r>
              <a:rPr lang="en-US" sz="2908" spc="72" u="none">
                <a:solidFill>
                  <a:srgbClr val="244357"/>
                </a:solidFill>
                <a:latin typeface="Roboto"/>
              </a:rPr>
              <a:t>ite Investigation is the process of collecting information, assessment of the data and reporting potential hazards beneath a site which are unknown.</a:t>
            </a:r>
          </a:p>
          <a:p>
            <a:pPr algn="l" marL="0" indent="0" lvl="0">
              <a:lnSpc>
                <a:spcPts val="4216"/>
              </a:lnSpc>
              <a:spcBef>
                <a:spcPct val="0"/>
              </a:spcBef>
            </a:pPr>
          </a:p>
          <a:p>
            <a:pPr algn="l" marL="0" indent="0" lvl="0">
              <a:lnSpc>
                <a:spcPts val="4216"/>
              </a:lnSpc>
              <a:spcBef>
                <a:spcPct val="0"/>
              </a:spcBef>
            </a:pPr>
            <a:r>
              <a:rPr lang="en-US" sz="2908" spc="72" u="none">
                <a:solidFill>
                  <a:srgbClr val="244357"/>
                </a:solidFill>
                <a:latin typeface="Roboto"/>
              </a:rPr>
              <a:t>Site Investigation is grouped into the following stages:</a:t>
            </a:r>
          </a:p>
          <a:p>
            <a:pPr algn="l" marL="0" indent="0" lvl="0">
              <a:lnSpc>
                <a:spcPts val="4216"/>
              </a:lnSpc>
              <a:spcBef>
                <a:spcPct val="0"/>
              </a:spcBef>
            </a:pPr>
            <a:r>
              <a:rPr lang="en-US" sz="2908" spc="72" u="none">
                <a:solidFill>
                  <a:srgbClr val="244357"/>
                </a:solidFill>
                <a:latin typeface="Roboto"/>
              </a:rPr>
              <a:t>1. Soil Investigation</a:t>
            </a:r>
          </a:p>
          <a:p>
            <a:pPr algn="l" marL="0" indent="0" lvl="0">
              <a:lnSpc>
                <a:spcPts val="4216"/>
              </a:lnSpc>
              <a:spcBef>
                <a:spcPct val="0"/>
              </a:spcBef>
            </a:pPr>
            <a:r>
              <a:rPr lang="en-US" sz="2908" spc="72" u="none">
                <a:solidFill>
                  <a:srgbClr val="244357"/>
                </a:solidFill>
                <a:latin typeface="Roboto"/>
              </a:rPr>
              <a:t>2. Geologic survey maps</a:t>
            </a:r>
          </a:p>
          <a:p>
            <a:pPr algn="l" marL="0" indent="0" lvl="0">
              <a:lnSpc>
                <a:spcPts val="4216"/>
              </a:lnSpc>
              <a:spcBef>
                <a:spcPct val="0"/>
              </a:spcBef>
            </a:pPr>
            <a:r>
              <a:rPr lang="en-US" sz="2908" spc="72" u="none">
                <a:solidFill>
                  <a:srgbClr val="244357"/>
                </a:solidFill>
                <a:latin typeface="Roboto"/>
              </a:rPr>
              <a:t>3. Preliminary investigation</a:t>
            </a:r>
          </a:p>
          <a:p>
            <a:pPr algn="l" marL="0" indent="0" lvl="0">
              <a:lnSpc>
                <a:spcPts val="4216"/>
              </a:lnSpc>
              <a:spcBef>
                <a:spcPct val="0"/>
              </a:spcBef>
            </a:pPr>
            <a:r>
              <a:rPr lang="en-US" sz="2908" spc="72" u="none">
                <a:solidFill>
                  <a:srgbClr val="244357"/>
                </a:solidFill>
                <a:latin typeface="Roboto"/>
              </a:rPr>
              <a:t>4. Detailed Site Investigation</a:t>
            </a:r>
          </a:p>
          <a:p>
            <a:pPr algn="l" marL="0" indent="0" lvl="0">
              <a:lnSpc>
                <a:spcPts val="4216"/>
              </a:lnSpc>
              <a:spcBef>
                <a:spcPct val="0"/>
              </a:spcBef>
            </a:pPr>
            <a:r>
              <a:rPr lang="en-US" sz="2908" spc="72" u="none">
                <a:solidFill>
                  <a:srgbClr val="244357"/>
                </a:solidFill>
                <a:latin typeface="Roboto"/>
              </a:rPr>
              <a:t>5. Supplementary investigation and construction control.</a:t>
            </a:r>
          </a:p>
        </p:txBody>
      </p:sp>
      <p:sp>
        <p:nvSpPr>
          <p:cNvPr name="TextBox 6" id="6"/>
          <p:cNvSpPr txBox="true"/>
          <p:nvPr/>
        </p:nvSpPr>
        <p:spPr>
          <a:xfrm rot="0">
            <a:off x="1028700" y="903160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07.</a:t>
            </a:r>
          </a:p>
        </p:txBody>
      </p:sp>
      <p:sp>
        <p:nvSpPr>
          <p:cNvPr name="TextBox 7" id="7"/>
          <p:cNvSpPr txBox="true"/>
          <p:nvPr/>
        </p:nvSpPr>
        <p:spPr>
          <a:xfrm rot="0">
            <a:off x="9837718" y="9085898"/>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504950" y="4642176"/>
            <a:ext cx="4621105" cy="3663152"/>
            <a:chOff x="0" y="0"/>
            <a:chExt cx="6161474" cy="4884203"/>
          </a:xfrm>
        </p:grpSpPr>
        <p:grpSp>
          <p:nvGrpSpPr>
            <p:cNvPr name="Group 10" id="10"/>
            <p:cNvGrpSpPr/>
            <p:nvPr/>
          </p:nvGrpSpPr>
          <p:grpSpPr>
            <a:xfrm rot="0">
              <a:off x="0" y="0"/>
              <a:ext cx="6161474" cy="4884203"/>
              <a:chOff x="0" y="0"/>
              <a:chExt cx="1563189" cy="1239140"/>
            </a:xfrm>
          </p:grpSpPr>
          <p:sp>
            <p:nvSpPr>
              <p:cNvPr name="Freeform 11" id="11"/>
              <p:cNvSpPr/>
              <p:nvPr/>
            </p:nvSpPr>
            <p:spPr>
              <a:xfrm>
                <a:off x="0" y="0"/>
                <a:ext cx="1563189" cy="1239141"/>
              </a:xfrm>
              <a:custGeom>
                <a:avLst/>
                <a:gdLst/>
                <a:ahLst/>
                <a:cxnLst/>
                <a:rect r="r" b="b" t="t" l="l"/>
                <a:pathLst>
                  <a:path h="1239141" w="1563189">
                    <a:moveTo>
                      <a:pt x="1438729" y="1239140"/>
                    </a:moveTo>
                    <a:lnTo>
                      <a:pt x="124460" y="1239140"/>
                    </a:lnTo>
                    <a:cubicBezTo>
                      <a:pt x="55880" y="1239140"/>
                      <a:pt x="0" y="1183260"/>
                      <a:pt x="0" y="1114680"/>
                    </a:cubicBezTo>
                    <a:lnTo>
                      <a:pt x="0" y="124460"/>
                    </a:lnTo>
                    <a:cubicBezTo>
                      <a:pt x="0" y="55880"/>
                      <a:pt x="55880" y="0"/>
                      <a:pt x="124460" y="0"/>
                    </a:cubicBezTo>
                    <a:lnTo>
                      <a:pt x="1438729" y="0"/>
                    </a:lnTo>
                    <a:cubicBezTo>
                      <a:pt x="1507309" y="0"/>
                      <a:pt x="1563189" y="55880"/>
                      <a:pt x="1563189" y="124460"/>
                    </a:cubicBezTo>
                    <a:lnTo>
                      <a:pt x="1563189" y="1114681"/>
                    </a:lnTo>
                    <a:cubicBezTo>
                      <a:pt x="1563189" y="1183261"/>
                      <a:pt x="1507309" y="1239141"/>
                      <a:pt x="1438729" y="1239141"/>
                    </a:cubicBezTo>
                    <a:close/>
                  </a:path>
                </a:pathLst>
              </a:custGeom>
              <a:solidFill>
                <a:srgbClr val="FFFFFF"/>
              </a:solidFill>
            </p:spPr>
          </p:sp>
        </p:grpSp>
        <p:sp>
          <p:nvSpPr>
            <p:cNvPr name="TextBox 12" id="12"/>
            <p:cNvSpPr txBox="true"/>
            <p:nvPr/>
          </p:nvSpPr>
          <p:spPr>
            <a:xfrm rot="0">
              <a:off x="543703" y="2255414"/>
              <a:ext cx="5074068" cy="10049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The</a:t>
              </a:r>
              <a:r>
                <a:rPr lang="en-US" sz="2200" spc="-21">
                  <a:solidFill>
                    <a:srgbClr val="6F8090"/>
                  </a:solidFill>
                  <a:latin typeface="Clear Sans Regular Bold"/>
                </a:rPr>
                <a:t> nature and sequence of strata</a:t>
              </a:r>
            </a:p>
          </p:txBody>
        </p:sp>
        <p:sp>
          <p:nvSpPr>
            <p:cNvPr name="TextBox 13" id="13"/>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1</a:t>
              </a:r>
            </a:p>
          </p:txBody>
        </p:sp>
      </p:grpSp>
      <p:grpSp>
        <p:nvGrpSpPr>
          <p:cNvPr name="Group 14" id="14"/>
          <p:cNvGrpSpPr/>
          <p:nvPr/>
        </p:nvGrpSpPr>
        <p:grpSpPr>
          <a:xfrm rot="0">
            <a:off x="12638195" y="4759718"/>
            <a:ext cx="4621105" cy="4025102"/>
            <a:chOff x="0" y="0"/>
            <a:chExt cx="6161474" cy="5366803"/>
          </a:xfrm>
        </p:grpSpPr>
        <p:grpSp>
          <p:nvGrpSpPr>
            <p:cNvPr name="Group 15" id="15"/>
            <p:cNvGrpSpPr/>
            <p:nvPr/>
          </p:nvGrpSpPr>
          <p:grpSpPr>
            <a:xfrm rot="0">
              <a:off x="0" y="0"/>
              <a:ext cx="6161474" cy="5366803"/>
              <a:chOff x="0" y="0"/>
              <a:chExt cx="1563189" cy="1361578"/>
            </a:xfrm>
          </p:grpSpPr>
          <p:sp>
            <p:nvSpPr>
              <p:cNvPr name="Freeform 16" id="16"/>
              <p:cNvSpPr/>
              <p:nvPr/>
            </p:nvSpPr>
            <p:spPr>
              <a:xfrm>
                <a:off x="0" y="0"/>
                <a:ext cx="1563189" cy="1361578"/>
              </a:xfrm>
              <a:custGeom>
                <a:avLst/>
                <a:gdLst/>
                <a:ahLst/>
                <a:cxnLst/>
                <a:rect r="r" b="b" t="t" l="l"/>
                <a:pathLst>
                  <a:path h="1361578" w="1563189">
                    <a:moveTo>
                      <a:pt x="1438729" y="1361578"/>
                    </a:moveTo>
                    <a:lnTo>
                      <a:pt x="124460" y="1361578"/>
                    </a:lnTo>
                    <a:cubicBezTo>
                      <a:pt x="55880" y="1361578"/>
                      <a:pt x="0" y="1305698"/>
                      <a:pt x="0" y="1237118"/>
                    </a:cubicBezTo>
                    <a:lnTo>
                      <a:pt x="0" y="124460"/>
                    </a:lnTo>
                    <a:cubicBezTo>
                      <a:pt x="0" y="55880"/>
                      <a:pt x="55880" y="0"/>
                      <a:pt x="124460" y="0"/>
                    </a:cubicBezTo>
                    <a:lnTo>
                      <a:pt x="1438729" y="0"/>
                    </a:lnTo>
                    <a:cubicBezTo>
                      <a:pt x="1507309" y="0"/>
                      <a:pt x="1563189" y="55880"/>
                      <a:pt x="1563189" y="124460"/>
                    </a:cubicBezTo>
                    <a:lnTo>
                      <a:pt x="1563189" y="1237118"/>
                    </a:lnTo>
                    <a:cubicBezTo>
                      <a:pt x="1563189" y="1305698"/>
                      <a:pt x="1507309" y="1361578"/>
                      <a:pt x="1438729" y="1361578"/>
                    </a:cubicBezTo>
                    <a:close/>
                  </a:path>
                </a:pathLst>
              </a:custGeom>
              <a:solidFill>
                <a:srgbClr val="FFFFFF"/>
              </a:solidFill>
            </p:spPr>
          </p:sp>
        </p:grpSp>
        <p:sp>
          <p:nvSpPr>
            <p:cNvPr name="TextBox 17" id="17"/>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3</a:t>
              </a:r>
            </a:p>
          </p:txBody>
        </p:sp>
        <p:sp>
          <p:nvSpPr>
            <p:cNvPr name="TextBox 18" id="18"/>
            <p:cNvSpPr txBox="true"/>
            <p:nvPr/>
          </p:nvSpPr>
          <p:spPr>
            <a:xfrm rot="0">
              <a:off x="543703" y="2255414"/>
              <a:ext cx="5074068" cy="10049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The physical properties of soil and</a:t>
              </a:r>
              <a:r>
                <a:rPr lang="en-US" sz="2200" spc="-21">
                  <a:solidFill>
                    <a:srgbClr val="6F8090"/>
                  </a:solidFill>
                  <a:latin typeface="Clear Sans Regular Bold"/>
                </a:rPr>
                <a:t> rock underlying the site</a:t>
              </a:r>
            </a:p>
          </p:txBody>
        </p:sp>
        <p:sp>
          <p:nvSpPr>
            <p:cNvPr name="TextBox 19" id="19"/>
            <p:cNvSpPr txBox="true"/>
            <p:nvPr/>
          </p:nvSpPr>
          <p:spPr>
            <a:xfrm rot="0">
              <a:off x="543703" y="3706648"/>
              <a:ext cx="5074068" cy="427355"/>
            </a:xfrm>
            <a:prstGeom prst="rect">
              <a:avLst/>
            </a:prstGeom>
          </p:spPr>
          <p:txBody>
            <a:bodyPr anchor="t" rtlCol="false" tIns="0" lIns="0" bIns="0" rIns="0">
              <a:spAutoFit/>
            </a:bodyPr>
            <a:lstStyle/>
            <a:p>
              <a:pPr>
                <a:lnSpc>
                  <a:spcPts val="2880"/>
                </a:lnSpc>
              </a:pPr>
            </a:p>
          </p:txBody>
        </p:sp>
      </p:grpSp>
      <p:sp>
        <p:nvSpPr>
          <p:cNvPr name="TextBox 20" id="20"/>
          <p:cNvSpPr txBox="true"/>
          <p:nvPr/>
        </p:nvSpPr>
        <p:spPr>
          <a:xfrm rot="0">
            <a:off x="2732395" y="1245870"/>
            <a:ext cx="12823211" cy="720725"/>
          </a:xfrm>
          <a:prstGeom prst="rect">
            <a:avLst/>
          </a:prstGeom>
        </p:spPr>
        <p:txBody>
          <a:bodyPr anchor="t" rtlCol="false" tIns="0" lIns="0" bIns="0" rIns="0">
            <a:spAutoFit/>
          </a:bodyPr>
          <a:lstStyle/>
          <a:p>
            <a:pPr algn="ctr" marL="0" indent="0" lvl="0">
              <a:lnSpc>
                <a:spcPts val="5500"/>
              </a:lnSpc>
              <a:spcBef>
                <a:spcPct val="0"/>
              </a:spcBef>
            </a:pPr>
            <a:r>
              <a:rPr lang="en-US" sz="5000" spc="-150">
                <a:solidFill>
                  <a:srgbClr val="3D4248"/>
                </a:solidFill>
                <a:latin typeface="Clear Sans Regular"/>
              </a:rPr>
              <a:t>Site Investigation Purpose and Objectives</a:t>
            </a:r>
          </a:p>
        </p:txBody>
      </p:sp>
      <p:sp>
        <p:nvSpPr>
          <p:cNvPr name="TextBox 21" id="21"/>
          <p:cNvSpPr txBox="true"/>
          <p:nvPr/>
        </p:nvSpPr>
        <p:spPr>
          <a:xfrm rot="0">
            <a:off x="102870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08.</a:t>
            </a:r>
          </a:p>
        </p:txBody>
      </p:sp>
      <p:sp>
        <p:nvSpPr>
          <p:cNvPr name="TextBox 22" id="22"/>
          <p:cNvSpPr txBox="true"/>
          <p:nvPr/>
        </p:nvSpPr>
        <p:spPr>
          <a:xfrm rot="0">
            <a:off x="983771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grpSp>
        <p:nvGrpSpPr>
          <p:cNvPr name="Group 23" id="23"/>
          <p:cNvGrpSpPr/>
          <p:nvPr/>
        </p:nvGrpSpPr>
        <p:grpSpPr>
          <a:xfrm rot="0">
            <a:off x="6833447" y="4759718"/>
            <a:ext cx="4621105" cy="3663152"/>
            <a:chOff x="0" y="0"/>
            <a:chExt cx="6161474" cy="4884203"/>
          </a:xfrm>
        </p:grpSpPr>
        <p:grpSp>
          <p:nvGrpSpPr>
            <p:cNvPr name="Group 24" id="24"/>
            <p:cNvGrpSpPr/>
            <p:nvPr/>
          </p:nvGrpSpPr>
          <p:grpSpPr>
            <a:xfrm rot="0">
              <a:off x="0" y="0"/>
              <a:ext cx="6161474" cy="4884203"/>
              <a:chOff x="0" y="0"/>
              <a:chExt cx="1563189" cy="1239140"/>
            </a:xfrm>
          </p:grpSpPr>
          <p:sp>
            <p:nvSpPr>
              <p:cNvPr name="Freeform 25" id="25"/>
              <p:cNvSpPr/>
              <p:nvPr/>
            </p:nvSpPr>
            <p:spPr>
              <a:xfrm>
                <a:off x="0" y="0"/>
                <a:ext cx="1563189" cy="1239141"/>
              </a:xfrm>
              <a:custGeom>
                <a:avLst/>
                <a:gdLst/>
                <a:ahLst/>
                <a:cxnLst/>
                <a:rect r="r" b="b" t="t" l="l"/>
                <a:pathLst>
                  <a:path h="1239141" w="1563189">
                    <a:moveTo>
                      <a:pt x="1438729" y="1239140"/>
                    </a:moveTo>
                    <a:lnTo>
                      <a:pt x="124460" y="1239140"/>
                    </a:lnTo>
                    <a:cubicBezTo>
                      <a:pt x="55880" y="1239140"/>
                      <a:pt x="0" y="1183260"/>
                      <a:pt x="0" y="1114680"/>
                    </a:cubicBezTo>
                    <a:lnTo>
                      <a:pt x="0" y="124460"/>
                    </a:lnTo>
                    <a:cubicBezTo>
                      <a:pt x="0" y="55880"/>
                      <a:pt x="55880" y="0"/>
                      <a:pt x="124460" y="0"/>
                    </a:cubicBezTo>
                    <a:lnTo>
                      <a:pt x="1438729" y="0"/>
                    </a:lnTo>
                    <a:cubicBezTo>
                      <a:pt x="1507309" y="0"/>
                      <a:pt x="1563189" y="55880"/>
                      <a:pt x="1563189" y="124460"/>
                    </a:cubicBezTo>
                    <a:lnTo>
                      <a:pt x="1563189" y="1114681"/>
                    </a:lnTo>
                    <a:cubicBezTo>
                      <a:pt x="1563189" y="1183261"/>
                      <a:pt x="1507309" y="1239141"/>
                      <a:pt x="1438729" y="1239141"/>
                    </a:cubicBezTo>
                    <a:close/>
                  </a:path>
                </a:pathLst>
              </a:custGeom>
              <a:solidFill>
                <a:srgbClr val="FFFFFF"/>
              </a:solidFill>
            </p:spPr>
          </p:sp>
        </p:grpSp>
        <p:sp>
          <p:nvSpPr>
            <p:cNvPr name="TextBox 26" id="26"/>
            <p:cNvSpPr txBox="true"/>
            <p:nvPr/>
          </p:nvSpPr>
          <p:spPr>
            <a:xfrm rot="0">
              <a:off x="543703" y="2255414"/>
              <a:ext cx="5074068" cy="10049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The</a:t>
              </a:r>
              <a:r>
                <a:rPr lang="en-US" sz="2200" spc="-21">
                  <a:solidFill>
                    <a:srgbClr val="6F8090"/>
                  </a:solidFill>
                  <a:latin typeface="Clear Sans Regular Bold"/>
                </a:rPr>
                <a:t> groundwater conditions at the site</a:t>
              </a:r>
            </a:p>
          </p:txBody>
        </p:sp>
        <p:sp>
          <p:nvSpPr>
            <p:cNvPr name="TextBox 27" id="27"/>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2</a:t>
              </a:r>
            </a:p>
          </p:txBody>
        </p:sp>
      </p:grpSp>
      <p:sp>
        <p:nvSpPr>
          <p:cNvPr name="TextBox 28" id="28"/>
          <p:cNvSpPr txBox="true"/>
          <p:nvPr/>
        </p:nvSpPr>
        <p:spPr>
          <a:xfrm rot="0">
            <a:off x="4172531" y="2267207"/>
            <a:ext cx="9942937" cy="1544320"/>
          </a:xfrm>
          <a:prstGeom prst="rect">
            <a:avLst/>
          </a:prstGeom>
        </p:spPr>
        <p:txBody>
          <a:bodyPr anchor="t" rtlCol="false" tIns="0" lIns="0" bIns="0" rIns="0">
            <a:spAutoFit/>
          </a:bodyPr>
          <a:lstStyle/>
          <a:p>
            <a:pPr algn="ctr">
              <a:lnSpc>
                <a:spcPts val="3079"/>
              </a:lnSpc>
              <a:spcBef>
                <a:spcPct val="0"/>
              </a:spcBef>
            </a:pPr>
            <a:r>
              <a:rPr lang="en-US" sz="2200" spc="-21">
                <a:solidFill>
                  <a:srgbClr val="6F8090"/>
                </a:solidFill>
                <a:latin typeface="Clear Sans Regular Bold Italics"/>
              </a:rPr>
              <a:t>The</a:t>
            </a:r>
            <a:r>
              <a:rPr lang="en-US" sz="2200" spc="-21">
                <a:solidFill>
                  <a:srgbClr val="6F8090"/>
                </a:solidFill>
                <a:latin typeface="Clear Sans Regular Bold Italics"/>
              </a:rPr>
              <a:t> objective of a site investigation is to gather the information needed to carry out the risk assessment, in order to be in a position to assess the presence and significance of contamination of land.The optimum objective of a site investigation is to determine as accurately as may be required:</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7F6F4"/>
        </a:solidFill>
      </p:bgPr>
    </p:bg>
    <p:spTree>
      <p:nvGrpSpPr>
        <p:cNvPr id="1" name=""/>
        <p:cNvGrpSpPr/>
        <p:nvPr/>
      </p:nvGrpSpPr>
      <p:grpSpPr>
        <a:xfrm>
          <a:off x="0" y="0"/>
          <a:ext cx="0" cy="0"/>
          <a:chOff x="0" y="0"/>
          <a:chExt cx="0" cy="0"/>
        </a:xfrm>
      </p:grpSpPr>
      <p:grpSp>
        <p:nvGrpSpPr>
          <p:cNvPr name="Group 2" id="2"/>
          <p:cNvGrpSpPr/>
          <p:nvPr/>
        </p:nvGrpSpPr>
        <p:grpSpPr>
          <a:xfrm rot="0">
            <a:off x="16901160" y="1028700"/>
            <a:ext cx="358140" cy="358140"/>
            <a:chOff x="0" y="0"/>
            <a:chExt cx="477520" cy="477520"/>
          </a:xfrm>
        </p:grpSpPr>
        <p:grpSp>
          <p:nvGrpSpPr>
            <p:cNvPr name="Group 3" id="3"/>
            <p:cNvGrpSpPr/>
            <p:nvPr/>
          </p:nvGrpSpPr>
          <p:grpSpPr>
            <a:xfrm rot="0">
              <a:off x="0" y="0"/>
              <a:ext cx="477520" cy="77593"/>
              <a:chOff x="0" y="0"/>
              <a:chExt cx="1913890" cy="310990"/>
            </a:xfrm>
          </p:grpSpPr>
          <p:sp>
            <p:nvSpPr>
              <p:cNvPr name="Freeform 4" id="4"/>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5" id="5"/>
            <p:cNvGrpSpPr/>
            <p:nvPr/>
          </p:nvGrpSpPr>
          <p:grpSpPr>
            <a:xfrm rot="0">
              <a:off x="0" y="199964"/>
              <a:ext cx="477520" cy="77593"/>
              <a:chOff x="0" y="0"/>
              <a:chExt cx="1913890" cy="310990"/>
            </a:xfrm>
          </p:grpSpPr>
          <p:sp>
            <p:nvSpPr>
              <p:cNvPr name="Freeform 6" id="6"/>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nvGrpSpPr>
            <p:cNvPr name="Group 7" id="7"/>
            <p:cNvGrpSpPr/>
            <p:nvPr/>
          </p:nvGrpSpPr>
          <p:grpSpPr>
            <a:xfrm rot="0">
              <a:off x="0" y="399927"/>
              <a:ext cx="477520" cy="77593"/>
              <a:chOff x="0" y="0"/>
              <a:chExt cx="1913890" cy="310990"/>
            </a:xfrm>
          </p:grpSpPr>
          <p:sp>
            <p:nvSpPr>
              <p:cNvPr name="Freeform 8" id="8"/>
              <p:cNvSpPr/>
              <p:nvPr/>
            </p:nvSpPr>
            <p:spPr>
              <a:xfrm>
                <a:off x="0" y="0"/>
                <a:ext cx="1913890" cy="310990"/>
              </a:xfrm>
              <a:custGeom>
                <a:avLst/>
                <a:gdLst/>
                <a:ahLst/>
                <a:cxnLst/>
                <a:rect r="r" b="b" t="t" l="l"/>
                <a:pathLst>
                  <a:path h="310990" w="1913890">
                    <a:moveTo>
                      <a:pt x="0" y="0"/>
                    </a:moveTo>
                    <a:lnTo>
                      <a:pt x="1913890" y="0"/>
                    </a:lnTo>
                    <a:lnTo>
                      <a:pt x="1913890" y="310990"/>
                    </a:lnTo>
                    <a:lnTo>
                      <a:pt x="0" y="310990"/>
                    </a:lnTo>
                    <a:close/>
                  </a:path>
                </a:pathLst>
              </a:custGeom>
              <a:solidFill>
                <a:srgbClr val="F1630F"/>
              </a:solidFill>
            </p:spPr>
          </p:sp>
        </p:grpSp>
      </p:grpSp>
      <p:grpSp>
        <p:nvGrpSpPr>
          <p:cNvPr name="Group 9" id="9"/>
          <p:cNvGrpSpPr/>
          <p:nvPr/>
        </p:nvGrpSpPr>
        <p:grpSpPr>
          <a:xfrm rot="0">
            <a:off x="1504950" y="3687095"/>
            <a:ext cx="4621105" cy="4053677"/>
            <a:chOff x="0" y="0"/>
            <a:chExt cx="6161474" cy="5404903"/>
          </a:xfrm>
        </p:grpSpPr>
        <p:grpSp>
          <p:nvGrpSpPr>
            <p:cNvPr name="Group 10" id="10"/>
            <p:cNvGrpSpPr/>
            <p:nvPr/>
          </p:nvGrpSpPr>
          <p:grpSpPr>
            <a:xfrm rot="0">
              <a:off x="0" y="0"/>
              <a:ext cx="6161474" cy="5404903"/>
              <a:chOff x="0" y="0"/>
              <a:chExt cx="1563189" cy="1371244"/>
            </a:xfrm>
          </p:grpSpPr>
          <p:sp>
            <p:nvSpPr>
              <p:cNvPr name="Freeform 11" id="11"/>
              <p:cNvSpPr/>
              <p:nvPr/>
            </p:nvSpPr>
            <p:spPr>
              <a:xfrm>
                <a:off x="0" y="0"/>
                <a:ext cx="1563189" cy="1371244"/>
              </a:xfrm>
              <a:custGeom>
                <a:avLst/>
                <a:gdLst/>
                <a:ahLst/>
                <a:cxnLst/>
                <a:rect r="r" b="b" t="t" l="l"/>
                <a:pathLst>
                  <a:path h="1371244" w="1563189">
                    <a:moveTo>
                      <a:pt x="1438729" y="1371244"/>
                    </a:moveTo>
                    <a:lnTo>
                      <a:pt x="124460" y="1371244"/>
                    </a:lnTo>
                    <a:cubicBezTo>
                      <a:pt x="55880" y="1371244"/>
                      <a:pt x="0" y="1315364"/>
                      <a:pt x="0" y="1246784"/>
                    </a:cubicBezTo>
                    <a:lnTo>
                      <a:pt x="0" y="124460"/>
                    </a:lnTo>
                    <a:cubicBezTo>
                      <a:pt x="0" y="55880"/>
                      <a:pt x="55880" y="0"/>
                      <a:pt x="124460" y="0"/>
                    </a:cubicBezTo>
                    <a:lnTo>
                      <a:pt x="1438729" y="0"/>
                    </a:lnTo>
                    <a:cubicBezTo>
                      <a:pt x="1507309" y="0"/>
                      <a:pt x="1563189" y="55880"/>
                      <a:pt x="1563189" y="124460"/>
                    </a:cubicBezTo>
                    <a:lnTo>
                      <a:pt x="1563189" y="1246784"/>
                    </a:lnTo>
                    <a:cubicBezTo>
                      <a:pt x="1563189" y="1315364"/>
                      <a:pt x="1507309" y="1371244"/>
                      <a:pt x="1438729" y="1371244"/>
                    </a:cubicBezTo>
                    <a:close/>
                  </a:path>
                </a:pathLst>
              </a:custGeom>
              <a:solidFill>
                <a:srgbClr val="FFFFFF"/>
              </a:solidFill>
            </p:spPr>
          </p:sp>
        </p:grpSp>
        <p:sp>
          <p:nvSpPr>
            <p:cNvPr name="TextBox 12" id="12"/>
            <p:cNvSpPr txBox="true"/>
            <p:nvPr/>
          </p:nvSpPr>
          <p:spPr>
            <a:xfrm rot="0">
              <a:off x="543703" y="2255414"/>
              <a:ext cx="5074068" cy="15256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The</a:t>
              </a:r>
              <a:r>
                <a:rPr lang="en-US" sz="2200" spc="-21">
                  <a:solidFill>
                    <a:srgbClr val="6F8090"/>
                  </a:solidFill>
                  <a:latin typeface="Clear Sans Regular Bold"/>
                </a:rPr>
                <a:t> mechanical properties such as the strength of different soil or rock strata</a:t>
              </a:r>
            </a:p>
          </p:txBody>
        </p:sp>
        <p:sp>
          <p:nvSpPr>
            <p:cNvPr name="TextBox 13" id="13"/>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4</a:t>
              </a:r>
            </a:p>
          </p:txBody>
        </p:sp>
      </p:grpSp>
      <p:grpSp>
        <p:nvGrpSpPr>
          <p:cNvPr name="Group 14" id="14"/>
          <p:cNvGrpSpPr/>
          <p:nvPr/>
        </p:nvGrpSpPr>
        <p:grpSpPr>
          <a:xfrm rot="0">
            <a:off x="12638195" y="3804637"/>
            <a:ext cx="4621105" cy="4806152"/>
            <a:chOff x="0" y="0"/>
            <a:chExt cx="6161474" cy="6408203"/>
          </a:xfrm>
        </p:grpSpPr>
        <p:grpSp>
          <p:nvGrpSpPr>
            <p:cNvPr name="Group 15" id="15"/>
            <p:cNvGrpSpPr/>
            <p:nvPr/>
          </p:nvGrpSpPr>
          <p:grpSpPr>
            <a:xfrm rot="0">
              <a:off x="0" y="0"/>
              <a:ext cx="6161474" cy="6408203"/>
              <a:chOff x="0" y="0"/>
              <a:chExt cx="1563189" cy="1625785"/>
            </a:xfrm>
          </p:grpSpPr>
          <p:sp>
            <p:nvSpPr>
              <p:cNvPr name="Freeform 16" id="16"/>
              <p:cNvSpPr/>
              <p:nvPr/>
            </p:nvSpPr>
            <p:spPr>
              <a:xfrm>
                <a:off x="0" y="0"/>
                <a:ext cx="1563189" cy="1625785"/>
              </a:xfrm>
              <a:custGeom>
                <a:avLst/>
                <a:gdLst/>
                <a:ahLst/>
                <a:cxnLst/>
                <a:rect r="r" b="b" t="t" l="l"/>
                <a:pathLst>
                  <a:path h="1625785" w="1563189">
                    <a:moveTo>
                      <a:pt x="1438729" y="1625785"/>
                    </a:moveTo>
                    <a:lnTo>
                      <a:pt x="124460" y="1625785"/>
                    </a:lnTo>
                    <a:cubicBezTo>
                      <a:pt x="55880" y="1625785"/>
                      <a:pt x="0" y="1569905"/>
                      <a:pt x="0" y="1501325"/>
                    </a:cubicBezTo>
                    <a:lnTo>
                      <a:pt x="0" y="124460"/>
                    </a:lnTo>
                    <a:cubicBezTo>
                      <a:pt x="0" y="55880"/>
                      <a:pt x="55880" y="0"/>
                      <a:pt x="124460" y="0"/>
                    </a:cubicBezTo>
                    <a:lnTo>
                      <a:pt x="1438729" y="0"/>
                    </a:lnTo>
                    <a:cubicBezTo>
                      <a:pt x="1507309" y="0"/>
                      <a:pt x="1563189" y="55880"/>
                      <a:pt x="1563189" y="124460"/>
                    </a:cubicBezTo>
                    <a:lnTo>
                      <a:pt x="1563189" y="1501325"/>
                    </a:lnTo>
                    <a:cubicBezTo>
                      <a:pt x="1563189" y="1569905"/>
                      <a:pt x="1507309" y="1625785"/>
                      <a:pt x="1438729" y="1625785"/>
                    </a:cubicBezTo>
                    <a:close/>
                  </a:path>
                </a:pathLst>
              </a:custGeom>
              <a:solidFill>
                <a:srgbClr val="FFFFFF"/>
              </a:solidFill>
            </p:spPr>
          </p:sp>
        </p:grpSp>
        <p:sp>
          <p:nvSpPr>
            <p:cNvPr name="TextBox 17" id="17"/>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6</a:t>
              </a:r>
            </a:p>
          </p:txBody>
        </p:sp>
        <p:sp>
          <p:nvSpPr>
            <p:cNvPr name="TextBox 18" id="18"/>
            <p:cNvSpPr txBox="true"/>
            <p:nvPr/>
          </p:nvSpPr>
          <p:spPr>
            <a:xfrm rot="0">
              <a:off x="543703" y="2255414"/>
              <a:ext cx="5074068" cy="20463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To achieve the safe and economical design of foundations and</a:t>
              </a:r>
              <a:r>
                <a:rPr lang="en-US" sz="2200" spc="-21">
                  <a:solidFill>
                    <a:srgbClr val="6F8090"/>
                  </a:solidFill>
                  <a:latin typeface="Clear Sans Regular Bold"/>
                </a:rPr>
                <a:t> temporary works</a:t>
              </a:r>
            </a:p>
          </p:txBody>
        </p:sp>
        <p:sp>
          <p:nvSpPr>
            <p:cNvPr name="TextBox 19" id="19"/>
            <p:cNvSpPr txBox="true"/>
            <p:nvPr/>
          </p:nvSpPr>
          <p:spPr>
            <a:xfrm rot="0">
              <a:off x="543703" y="4748048"/>
              <a:ext cx="5074068" cy="427355"/>
            </a:xfrm>
            <a:prstGeom prst="rect">
              <a:avLst/>
            </a:prstGeom>
          </p:spPr>
          <p:txBody>
            <a:bodyPr anchor="t" rtlCol="false" tIns="0" lIns="0" bIns="0" rIns="0">
              <a:spAutoFit/>
            </a:bodyPr>
            <a:lstStyle/>
            <a:p>
              <a:pPr>
                <a:lnSpc>
                  <a:spcPts val="2880"/>
                </a:lnSpc>
              </a:pPr>
            </a:p>
          </p:txBody>
        </p:sp>
      </p:grpSp>
      <p:sp>
        <p:nvSpPr>
          <p:cNvPr name="TextBox 20" id="20"/>
          <p:cNvSpPr txBox="true"/>
          <p:nvPr/>
        </p:nvSpPr>
        <p:spPr>
          <a:xfrm rot="0">
            <a:off x="2732395" y="1245870"/>
            <a:ext cx="12823211" cy="720725"/>
          </a:xfrm>
          <a:prstGeom prst="rect">
            <a:avLst/>
          </a:prstGeom>
        </p:spPr>
        <p:txBody>
          <a:bodyPr anchor="t" rtlCol="false" tIns="0" lIns="0" bIns="0" rIns="0">
            <a:spAutoFit/>
          </a:bodyPr>
          <a:lstStyle/>
          <a:p>
            <a:pPr algn="ctr" marL="0" indent="0" lvl="0">
              <a:lnSpc>
                <a:spcPts val="5500"/>
              </a:lnSpc>
              <a:spcBef>
                <a:spcPct val="0"/>
              </a:spcBef>
            </a:pPr>
            <a:r>
              <a:rPr lang="en-US" sz="5000" spc="-150">
                <a:solidFill>
                  <a:srgbClr val="3D4248"/>
                </a:solidFill>
                <a:latin typeface="Clear Sans Regular"/>
              </a:rPr>
              <a:t>Site Investigation Purpose and Objectives</a:t>
            </a:r>
          </a:p>
        </p:txBody>
      </p:sp>
      <p:sp>
        <p:nvSpPr>
          <p:cNvPr name="TextBox 21" id="21"/>
          <p:cNvSpPr txBox="true"/>
          <p:nvPr/>
        </p:nvSpPr>
        <p:spPr>
          <a:xfrm rot="0">
            <a:off x="1028700" y="9210675"/>
            <a:ext cx="4389816" cy="405765"/>
          </a:xfrm>
          <a:prstGeom prst="rect">
            <a:avLst/>
          </a:prstGeom>
        </p:spPr>
        <p:txBody>
          <a:bodyPr anchor="t" rtlCol="false" tIns="0" lIns="0" bIns="0" rIns="0">
            <a:spAutoFit/>
          </a:bodyPr>
          <a:lstStyle/>
          <a:p>
            <a:pPr>
              <a:lnSpc>
                <a:spcPts val="3359"/>
              </a:lnSpc>
              <a:spcBef>
                <a:spcPct val="0"/>
              </a:spcBef>
            </a:pPr>
            <a:r>
              <a:rPr lang="en-US" sz="2400">
                <a:solidFill>
                  <a:srgbClr val="6F8090"/>
                </a:solidFill>
                <a:latin typeface="Clear Sans Regular Bold"/>
              </a:rPr>
              <a:t>09.</a:t>
            </a:r>
          </a:p>
        </p:txBody>
      </p:sp>
      <p:sp>
        <p:nvSpPr>
          <p:cNvPr name="TextBox 22" id="22"/>
          <p:cNvSpPr txBox="true"/>
          <p:nvPr/>
        </p:nvSpPr>
        <p:spPr>
          <a:xfrm rot="0">
            <a:off x="9837718" y="9264967"/>
            <a:ext cx="7421582" cy="306705"/>
          </a:xfrm>
          <a:prstGeom prst="rect">
            <a:avLst/>
          </a:prstGeom>
        </p:spPr>
        <p:txBody>
          <a:bodyPr anchor="t" rtlCol="false" tIns="0" lIns="0" bIns="0" rIns="0">
            <a:spAutoFit/>
          </a:bodyPr>
          <a:lstStyle/>
          <a:p>
            <a:pPr algn="ctr" marL="0" indent="0" lvl="0">
              <a:lnSpc>
                <a:spcPts val="2520"/>
              </a:lnSpc>
              <a:spcBef>
                <a:spcPct val="0"/>
              </a:spcBef>
            </a:pPr>
            <a:r>
              <a:rPr lang="en-US" sz="1800" spc="179">
                <a:solidFill>
                  <a:srgbClr val="000000"/>
                </a:solidFill>
                <a:latin typeface="Clear Sans Regular"/>
              </a:rPr>
              <a:t>CARLTON CORPORATION CONSTRUCTION</a:t>
            </a:r>
            <a:r>
              <a:rPr lang="en-US" sz="1800" spc="179" u="none">
                <a:solidFill>
                  <a:srgbClr val="000000"/>
                </a:solidFill>
                <a:latin typeface="Clear Sans Regular"/>
              </a:rPr>
              <a:t> | DECEMBER 2020</a:t>
            </a:r>
          </a:p>
        </p:txBody>
      </p:sp>
      <p:grpSp>
        <p:nvGrpSpPr>
          <p:cNvPr name="Group 23" id="23"/>
          <p:cNvGrpSpPr/>
          <p:nvPr/>
        </p:nvGrpSpPr>
        <p:grpSpPr>
          <a:xfrm rot="0">
            <a:off x="6833447" y="3804637"/>
            <a:ext cx="4621105" cy="3663152"/>
            <a:chOff x="0" y="0"/>
            <a:chExt cx="6161474" cy="4884203"/>
          </a:xfrm>
        </p:grpSpPr>
        <p:grpSp>
          <p:nvGrpSpPr>
            <p:cNvPr name="Group 24" id="24"/>
            <p:cNvGrpSpPr/>
            <p:nvPr/>
          </p:nvGrpSpPr>
          <p:grpSpPr>
            <a:xfrm rot="0">
              <a:off x="0" y="0"/>
              <a:ext cx="6161474" cy="4884203"/>
              <a:chOff x="0" y="0"/>
              <a:chExt cx="1563189" cy="1239140"/>
            </a:xfrm>
          </p:grpSpPr>
          <p:sp>
            <p:nvSpPr>
              <p:cNvPr name="Freeform 25" id="25"/>
              <p:cNvSpPr/>
              <p:nvPr/>
            </p:nvSpPr>
            <p:spPr>
              <a:xfrm>
                <a:off x="0" y="0"/>
                <a:ext cx="1563189" cy="1239141"/>
              </a:xfrm>
              <a:custGeom>
                <a:avLst/>
                <a:gdLst/>
                <a:ahLst/>
                <a:cxnLst/>
                <a:rect r="r" b="b" t="t" l="l"/>
                <a:pathLst>
                  <a:path h="1239141" w="1563189">
                    <a:moveTo>
                      <a:pt x="1438729" y="1239140"/>
                    </a:moveTo>
                    <a:lnTo>
                      <a:pt x="124460" y="1239140"/>
                    </a:lnTo>
                    <a:cubicBezTo>
                      <a:pt x="55880" y="1239140"/>
                      <a:pt x="0" y="1183260"/>
                      <a:pt x="0" y="1114680"/>
                    </a:cubicBezTo>
                    <a:lnTo>
                      <a:pt x="0" y="124460"/>
                    </a:lnTo>
                    <a:cubicBezTo>
                      <a:pt x="0" y="55880"/>
                      <a:pt x="55880" y="0"/>
                      <a:pt x="124460" y="0"/>
                    </a:cubicBezTo>
                    <a:lnTo>
                      <a:pt x="1438729" y="0"/>
                    </a:lnTo>
                    <a:cubicBezTo>
                      <a:pt x="1507309" y="0"/>
                      <a:pt x="1563189" y="55880"/>
                      <a:pt x="1563189" y="124460"/>
                    </a:cubicBezTo>
                    <a:lnTo>
                      <a:pt x="1563189" y="1114681"/>
                    </a:lnTo>
                    <a:cubicBezTo>
                      <a:pt x="1563189" y="1183261"/>
                      <a:pt x="1507309" y="1239141"/>
                      <a:pt x="1438729" y="1239141"/>
                    </a:cubicBezTo>
                    <a:close/>
                  </a:path>
                </a:pathLst>
              </a:custGeom>
              <a:solidFill>
                <a:srgbClr val="FFFFFF"/>
              </a:solidFill>
            </p:spPr>
          </p:sp>
        </p:grpSp>
        <p:sp>
          <p:nvSpPr>
            <p:cNvPr name="TextBox 26" id="26"/>
            <p:cNvSpPr txBox="true"/>
            <p:nvPr/>
          </p:nvSpPr>
          <p:spPr>
            <a:xfrm rot="0">
              <a:off x="543703" y="2255414"/>
              <a:ext cx="5074068" cy="1004993"/>
            </a:xfrm>
            <a:prstGeom prst="rect">
              <a:avLst/>
            </a:prstGeom>
          </p:spPr>
          <p:txBody>
            <a:bodyPr anchor="t" rtlCol="false" tIns="0" lIns="0" bIns="0" rIns="0">
              <a:spAutoFit/>
            </a:bodyPr>
            <a:lstStyle/>
            <a:p>
              <a:pPr>
                <a:lnSpc>
                  <a:spcPts val="3079"/>
                </a:lnSpc>
                <a:spcBef>
                  <a:spcPct val="0"/>
                </a:spcBef>
              </a:pPr>
              <a:r>
                <a:rPr lang="en-US" sz="2200" spc="-21">
                  <a:solidFill>
                    <a:srgbClr val="6F8090"/>
                  </a:solidFill>
                  <a:latin typeface="Clear Sans Regular Bold"/>
                </a:rPr>
                <a:t>To access the</a:t>
              </a:r>
              <a:r>
                <a:rPr lang="en-US" sz="2200" spc="-21">
                  <a:solidFill>
                    <a:srgbClr val="6F8090"/>
                  </a:solidFill>
                  <a:latin typeface="Clear Sans Regular Bold"/>
                </a:rPr>
                <a:t> general suitability of the site</a:t>
              </a:r>
            </a:p>
          </p:txBody>
        </p:sp>
        <p:sp>
          <p:nvSpPr>
            <p:cNvPr name="TextBox 27" id="27"/>
            <p:cNvSpPr txBox="true"/>
            <p:nvPr/>
          </p:nvSpPr>
          <p:spPr>
            <a:xfrm rot="0">
              <a:off x="543703" y="365218"/>
              <a:ext cx="1025916" cy="924560"/>
            </a:xfrm>
            <a:prstGeom prst="rect">
              <a:avLst/>
            </a:prstGeom>
          </p:spPr>
          <p:txBody>
            <a:bodyPr anchor="t" rtlCol="false" tIns="0" lIns="0" bIns="0" rIns="0">
              <a:spAutoFit/>
            </a:bodyPr>
            <a:lstStyle/>
            <a:p>
              <a:pPr>
                <a:lnSpc>
                  <a:spcPts val="5880"/>
                </a:lnSpc>
                <a:spcBef>
                  <a:spcPct val="0"/>
                </a:spcBef>
              </a:pPr>
              <a:r>
                <a:rPr lang="en-US" sz="4200" spc="-42">
                  <a:solidFill>
                    <a:srgbClr val="F1630F"/>
                  </a:solidFill>
                  <a:latin typeface="Clear Sans Regular Bold"/>
                </a:rPr>
                <a:t>5</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DAEOiRO39jo</dc:identifier>
  <dcterms:modified xsi:type="dcterms:W3CDTF">2011-08-01T06:04:30Z</dcterms:modified>
  <cp:revision>1</cp:revision>
  <dc:title>Site Investigation</dc:title>
</cp:coreProperties>
</file>